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47" r:id="rId1"/>
    <p:sldMasterId id="2147484064" r:id="rId2"/>
  </p:sldMasterIdLst>
  <p:notesMasterIdLst>
    <p:notesMasterId r:id="rId23"/>
  </p:notesMasterIdLst>
  <p:sldIdLst>
    <p:sldId id="256" r:id="rId3"/>
    <p:sldId id="497" r:id="rId4"/>
    <p:sldId id="484" r:id="rId5"/>
    <p:sldId id="538" r:id="rId6"/>
    <p:sldId id="457" r:id="rId7"/>
    <p:sldId id="513" r:id="rId8"/>
    <p:sldId id="543" r:id="rId9"/>
    <p:sldId id="534" r:id="rId10"/>
    <p:sldId id="535" r:id="rId11"/>
    <p:sldId id="537" r:id="rId12"/>
    <p:sldId id="541" r:id="rId13"/>
    <p:sldId id="533" r:id="rId14"/>
    <p:sldId id="539" r:id="rId15"/>
    <p:sldId id="487" r:id="rId16"/>
    <p:sldId id="536" r:id="rId17"/>
    <p:sldId id="545" r:id="rId18"/>
    <p:sldId id="547" r:id="rId19"/>
    <p:sldId id="544" r:id="rId20"/>
    <p:sldId id="542" r:id="rId21"/>
    <p:sldId id="495" r:id="rId22"/>
  </p:sldIdLst>
  <p:sldSz cx="9910763" cy="6861175"/>
  <p:notesSz cx="6858000" cy="9144000"/>
  <p:defaultTextStyle>
    <a:defPPr>
      <a:defRPr lang="ko-KR"/>
    </a:defPPr>
    <a:lvl1pPr marL="0" algn="l" defTabSz="91348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745" algn="l" defTabSz="91348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483" algn="l" defTabSz="91348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225" algn="l" defTabSz="91348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969" algn="l" defTabSz="91348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710" algn="l" defTabSz="91348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453" algn="l" defTabSz="91348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194" algn="l" defTabSz="91348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936" algn="l" defTabSz="91348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7">
          <p15:clr>
            <a:srgbClr val="A4A3A4"/>
          </p15:clr>
        </p15:guide>
        <p15:guide id="2" pos="3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FFCCCC"/>
    <a:srgbClr val="009999"/>
    <a:srgbClr val="EAEAEA"/>
    <a:srgbClr val="CCFFFF"/>
    <a:srgbClr val="0099FF"/>
    <a:srgbClr val="CC6600"/>
    <a:srgbClr val="F8F8F8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806" autoAdjust="0"/>
  </p:normalViewPr>
  <p:slideViewPr>
    <p:cSldViewPr>
      <p:cViewPr varScale="1">
        <p:scale>
          <a:sx n="112" d="100"/>
          <a:sy n="112" d="100"/>
        </p:scale>
        <p:origin x="-1242" y="-90"/>
      </p:cViewPr>
      <p:guideLst>
        <p:guide orient="horz" pos="2157"/>
        <p:guide pos="3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27" cy="7202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782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35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6745" algn="l" defTabSz="9135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3483" algn="l" defTabSz="9135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0225" algn="l" defTabSz="9135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6969" algn="l" defTabSz="9135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3710" algn="l" defTabSz="9135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0453" algn="l" defTabSz="9135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197194" algn="l" defTabSz="9135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3936" algn="l" defTabSz="9135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5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366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97685-C8E4-4CAF-BFD2-3E3213E6ED6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937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97685-C8E4-4CAF-BFD2-3E3213E6ED6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937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366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97685-C8E4-4CAF-BFD2-3E3213E6ED6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937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97685-C8E4-4CAF-BFD2-3E3213E6ED6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937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97685-C8E4-4CAF-BFD2-3E3213E6ED6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937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>
                <a:defRPr lang="ko-KR" altLang="en-US"/>
              </a:pPr>
              <a:t>17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62058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97685-C8E4-4CAF-BFD2-3E3213E6ED6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93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>
                <a:defRPr lang="ko-KR" altLang="en-US"/>
              </a:pPr>
              <a:t>1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6205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이러한 리스크를 다루는 방법은 크게 </a:t>
            </a:r>
            <a:r>
              <a:rPr lang="en-US" altLang="ko-KR" smtClean="0"/>
              <a:t>2</a:t>
            </a:r>
            <a:r>
              <a:rPr lang="ko-KR" altLang="en-US" smtClean="0"/>
              <a:t>가지 관점에서 접근할 수 있습니다</a:t>
            </a:r>
            <a:r>
              <a:rPr lang="en-US" altLang="ko-KR" smtClean="0"/>
              <a:t>. </a:t>
            </a:r>
            <a:r>
              <a:rPr lang="ko-KR" altLang="en-US" smtClean="0"/>
              <a:t>정성적인 방법과 정량적인 방법</a:t>
            </a:r>
            <a:endParaRPr lang="en-US" altLang="ko-KR" smtClean="0"/>
          </a:p>
          <a:p>
            <a:r>
              <a:rPr lang="ko-KR" altLang="en-US" smtClean="0"/>
              <a:t>정성적인 방법은 전문 지식</a:t>
            </a:r>
            <a:r>
              <a:rPr lang="en-US" altLang="ko-KR" smtClean="0"/>
              <a:t>, </a:t>
            </a:r>
            <a:r>
              <a:rPr lang="ko-KR" altLang="en-US" smtClean="0"/>
              <a:t>경험</a:t>
            </a:r>
            <a:r>
              <a:rPr lang="en-US" altLang="ko-KR" smtClean="0"/>
              <a:t>, </a:t>
            </a:r>
            <a:r>
              <a:rPr lang="ko-KR" altLang="en-US" smtClean="0"/>
              <a:t>다양한 정보를 기반으로 분석하여 의사결정에 활용하는 방법입니다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반면 정량적인 방법은 데이터에 근거하여 분석을 통해 객관적인 지표들을 도출하여 정성적 방법의 근거 자료로써 의사결정에 활용하는 방법입니다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우리들이 지금까지 빈번하게 활용해온 정량적인 방법을 살펴보면 대표적으로 점 추정 방법이 있습니다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여러분들은 엑셀을 기반으로 다양한 분석들을 업무에서 활용하실 것입니다</a:t>
            </a:r>
            <a:r>
              <a:rPr lang="en-US" altLang="ko-KR" smtClean="0"/>
              <a:t>. </a:t>
            </a:r>
            <a:r>
              <a:rPr lang="ko-KR" altLang="en-US" smtClean="0"/>
              <a:t>예를 들어 예산 편성</a:t>
            </a:r>
            <a:r>
              <a:rPr lang="en-US" altLang="ko-KR" smtClean="0"/>
              <a:t>, </a:t>
            </a:r>
            <a:r>
              <a:rPr lang="ko-KR" altLang="en-US" smtClean="0"/>
              <a:t>비용 추정</a:t>
            </a:r>
            <a:r>
              <a:rPr lang="en-US" altLang="ko-KR" smtClean="0"/>
              <a:t>, </a:t>
            </a:r>
            <a:r>
              <a:rPr lang="ko-KR" altLang="en-US" smtClean="0"/>
              <a:t>일정 예측</a:t>
            </a:r>
            <a:r>
              <a:rPr lang="en-US" altLang="ko-KR" smtClean="0"/>
              <a:t>, </a:t>
            </a:r>
            <a:r>
              <a:rPr lang="ko-KR" altLang="en-US" smtClean="0"/>
              <a:t>사업 타당성</a:t>
            </a:r>
            <a:r>
              <a:rPr lang="en-US" altLang="ko-KR" smtClean="0"/>
              <a:t>, </a:t>
            </a:r>
            <a:r>
              <a:rPr lang="ko-KR" altLang="en-US" smtClean="0"/>
              <a:t>위해성 평가 등</a:t>
            </a:r>
            <a:r>
              <a:rPr lang="en-US" altLang="ko-KR" smtClean="0"/>
              <a:t>…</a:t>
            </a:r>
          </a:p>
          <a:p>
            <a:r>
              <a:rPr lang="ko-KR" altLang="en-US" smtClean="0"/>
              <a:t>이러한 분석을 하실 때 기반이 되는 것이 모델 입니다</a:t>
            </a:r>
            <a:r>
              <a:rPr lang="en-US" altLang="ko-KR" smtClean="0"/>
              <a:t>. </a:t>
            </a:r>
            <a:r>
              <a:rPr lang="ko-KR" altLang="en-US" smtClean="0"/>
              <a:t>모델을 통해 궁극적으로 알고자 하는 결과값을 추정하기 위해서는 결과값에 영향을 미치는</a:t>
            </a:r>
            <a:endParaRPr lang="en-US" altLang="ko-KR" smtClean="0"/>
          </a:p>
          <a:p>
            <a:r>
              <a:rPr lang="ko-KR" altLang="en-US" smtClean="0"/>
              <a:t>입력 변수를 정의하고 값을 반영해야 합니다</a:t>
            </a:r>
            <a:r>
              <a:rPr lang="en-US" altLang="ko-KR" smtClean="0"/>
              <a:t>. </a:t>
            </a:r>
            <a:r>
              <a:rPr lang="ko-KR" altLang="en-US" smtClean="0"/>
              <a:t>그럴때 그 값으로 평균 또는 대표적인 값을 입력하여 하나의 결과 값을 추정하는 방법입니다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이 방법은 접근하기가 매우 쉽지만 한편으로 잘못된 결과를 얻을 가능성도 높습니다</a:t>
            </a:r>
            <a:r>
              <a:rPr lang="en-US" altLang="ko-KR" smtClean="0"/>
              <a:t>. </a:t>
            </a:r>
            <a:r>
              <a:rPr lang="ko-KR" altLang="en-US" smtClean="0"/>
              <a:t>이러한 경우를 평균의 오류</a:t>
            </a:r>
            <a:r>
              <a:rPr lang="en-US" altLang="ko-KR" smtClean="0"/>
              <a:t>, </a:t>
            </a:r>
            <a:r>
              <a:rPr lang="ko-KR" altLang="en-US" smtClean="0"/>
              <a:t>평균의 함정이라고 하는데 그 이유는 뒤에서 살펴 보도록 하겠습니다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다음으로 하나의 값으로 의사결정을 하는 것으로 불안하기 때문에 시나리오 분석을 하게 됩니다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시나리오 분석은 현재의 상황이 아주 좋게 될 경우</a:t>
            </a:r>
            <a:r>
              <a:rPr lang="en-US" altLang="ko-KR" smtClean="0"/>
              <a:t>, </a:t>
            </a:r>
            <a:r>
              <a:rPr lang="ko-KR" altLang="en-US" smtClean="0"/>
              <a:t>일반적인 경우</a:t>
            </a:r>
            <a:r>
              <a:rPr lang="en-US" altLang="ko-KR" smtClean="0"/>
              <a:t>, </a:t>
            </a:r>
            <a:r>
              <a:rPr lang="ko-KR" altLang="en-US" smtClean="0"/>
              <a:t>아주 안 좋게 될 경우를 고려하여 각각에 해당하는 결과값을 도출하는 방식입니다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이를 통해서 분석자는 대략적인 리스크의 크기를 추정할 수 있습니다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그렇다면 이러한 리스크가 존재하다는 것은 알았는데 어떻게 관리해야 한지 라는 의문을 갖게 됩니다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이 관점에서 왓이프 분석은 입력 변수들을 일정 단위만큼 변화시켜 가면서 결과 변수가 얼마만큼 변하는 가를 통해 입력 변수의 영향력을 파악할 수 있습니다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이 결과를 이용하여 영향력 우선순위에 따라 입력 변수들을 관리할 수 있습니다</a:t>
            </a:r>
            <a:r>
              <a:rPr lang="en-US" altLang="ko-KR" smtClean="0"/>
              <a:t>. </a:t>
            </a:r>
            <a:r>
              <a:rPr lang="ko-KR" altLang="en-US" smtClean="0"/>
              <a:t>하지만 중요한 것은 각각의 상황이 발생 가능한 확률은 알 수 없다는 것입니다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그 확률 정보를 알 수 있다면 우리는 좀 더 현실적인 의사결정을 하는데 도움이 될텐데 말입니다</a:t>
            </a:r>
            <a:r>
              <a:rPr lang="en-US" altLang="ko-KR" smtClean="0"/>
              <a:t>. </a:t>
            </a:r>
            <a:r>
              <a:rPr lang="ko-KR" altLang="en-US" smtClean="0"/>
              <a:t>그래서 사용하는 방법이 시뮬레이션입니다</a:t>
            </a:r>
            <a:r>
              <a:rPr lang="en-US" altLang="ko-KR" smtClean="0"/>
              <a:t>. </a:t>
            </a:r>
          </a:p>
          <a:p>
            <a:endParaRPr lang="ko-KR" altLang="en-US" smtClean="0"/>
          </a:p>
        </p:txBody>
      </p:sp>
      <p:sp>
        <p:nvSpPr>
          <p:cNvPr id="553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1pPr>
            <a:lvl2pPr marL="742950" indent="-285750" defTabSz="915988"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2pPr>
            <a:lvl3pPr marL="1143000" indent="-228600" defTabSz="915988"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3pPr>
            <a:lvl4pPr marL="1600200" indent="-228600" defTabSz="915988"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4pPr>
            <a:lvl5pPr marL="2057400" indent="-228600" defTabSz="915988"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9pPr>
          </a:lstStyle>
          <a:p>
            <a:fld id="{0969E03D-1577-4DAB-B08C-91C366026680}" type="slidenum">
              <a:rPr kumimoji="0" lang="ko-KR" altLang="en-US" sz="8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/>
              <a:t>2</a:t>
            </a:fld>
            <a:endParaRPr kumimoji="0" lang="ko-KR" altLang="en-US" sz="80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89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50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17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>
                <a:defRPr lang="ko-KR" altLang="en-US"/>
              </a:pPr>
              <a:t>6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62058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97685-C8E4-4CAF-BFD2-3E3213E6ED6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93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97685-C8E4-4CAF-BFD2-3E3213E6ED6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937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97685-C8E4-4CAF-BFD2-3E3213E6ED6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93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0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1.bin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1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75263"/>
            <a:ext cx="538417" cy="184751"/>
          </a:xfrm>
          <a:prstGeom prst="rect">
            <a:avLst/>
          </a:prstGeom>
        </p:spPr>
        <p:txBody>
          <a:bodyPr anchor="ctr"/>
          <a:lstStyle>
            <a:lvl1pPr algn="r">
              <a:defRPr lang="ko-KR" altLang="en-US" sz="1200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AD22CD3B-FDDF-4998-970C-76E6E0BEC65F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4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826" cy="15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3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826" cy="158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89"/>
          <p:cNvSpPr>
            <a:spLocks noChangeShapeType="1"/>
          </p:cNvSpPr>
          <p:nvPr/>
        </p:nvSpPr>
        <p:spPr bwMode="auto">
          <a:xfrm>
            <a:off x="262064" y="60670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7" name="Line 190"/>
          <p:cNvSpPr>
            <a:spLocks noChangeShapeType="1"/>
          </p:cNvSpPr>
          <p:nvPr/>
        </p:nvSpPr>
        <p:spPr bwMode="auto">
          <a:xfrm>
            <a:off x="262064" y="624017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8" y="189001"/>
            <a:ext cx="9170897" cy="7194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62438" y="993686"/>
            <a:ext cx="8976466" cy="540000"/>
          </a:xfrm>
        </p:spPr>
        <p:txBody>
          <a:bodyPr anchor="ctr">
            <a:noAutofit/>
          </a:bodyPr>
          <a:lstStyle>
            <a:lvl1pPr marL="252026" indent="-252026">
              <a:lnSpc>
                <a:spcPct val="100000"/>
              </a:lnSpc>
              <a:spcBef>
                <a:spcPts val="0"/>
              </a:spcBef>
              <a:buClr>
                <a:srgbClr val="00366D"/>
              </a:buClr>
              <a:buFont typeface="맑은 고딕" panose="020B0503020000020004" pitchFamily="50" charset="-127"/>
              <a:buChar char="》"/>
              <a:defRPr sz="1800" baseline="0">
                <a:solidFill>
                  <a:schemeClr val="tx1"/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95538" y="6359293"/>
            <a:ext cx="2312511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2CF5D16B-2A55-42F3-A286-C14E070F26E8}" type="datetime1">
              <a:rPr kumimoji="1" lang="ko-KR" altLang="en-US" sz="1200" smtClean="0">
                <a:solidFill>
                  <a:srgbClr val="000000"/>
                </a:solidFill>
              </a:rPr>
              <a:pPr defTabSz="91449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2018-09-06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73753" y="6575297"/>
            <a:ext cx="53842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FF1BFAA-A969-4CAD-8B51-9C16B58B335F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6100" y="6359260"/>
            <a:ext cx="3138327" cy="365291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646" y="6426029"/>
            <a:ext cx="2817221" cy="23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4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826" cy="15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826" cy="158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89"/>
          <p:cNvSpPr>
            <a:spLocks noChangeShapeType="1"/>
          </p:cNvSpPr>
          <p:nvPr/>
        </p:nvSpPr>
        <p:spPr bwMode="auto">
          <a:xfrm>
            <a:off x="262064" y="60670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7" name="Line 190"/>
          <p:cNvSpPr>
            <a:spLocks noChangeShapeType="1"/>
          </p:cNvSpPr>
          <p:nvPr/>
        </p:nvSpPr>
        <p:spPr bwMode="auto">
          <a:xfrm>
            <a:off x="262064" y="624017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pic>
        <p:nvPicPr>
          <p:cNvPr id="8" name="그림 8" descr="SIAT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5" y="6384709"/>
            <a:ext cx="1400848" cy="31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8" y="189001"/>
            <a:ext cx="9170897" cy="7194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62438" y="993686"/>
            <a:ext cx="8976466" cy="540000"/>
          </a:xfrm>
        </p:spPr>
        <p:txBody>
          <a:bodyPr anchor="ctr">
            <a:noAutofit/>
          </a:bodyPr>
          <a:lstStyle>
            <a:lvl1pPr marL="252026" indent="-252026">
              <a:lnSpc>
                <a:spcPct val="100000"/>
              </a:lnSpc>
              <a:spcBef>
                <a:spcPts val="0"/>
              </a:spcBef>
              <a:buClr>
                <a:srgbClr val="00366D"/>
              </a:buClr>
              <a:buFont typeface="맑은 고딕" panose="020B0503020000020004" pitchFamily="50" charset="-127"/>
              <a:buChar char="》"/>
              <a:defRPr sz="1800" baseline="0">
                <a:solidFill>
                  <a:schemeClr val="tx1"/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95538" y="6359293"/>
            <a:ext cx="2312511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666EFCC4-6DCE-4D5F-9868-2A8ACDAEE8FF}" type="datetime1">
              <a:rPr kumimoji="1" lang="ko-KR" altLang="en-US" sz="1200" smtClean="0">
                <a:solidFill>
                  <a:srgbClr val="000000"/>
                </a:solidFill>
              </a:rPr>
              <a:pPr defTabSz="91449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2018-09-06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178" y="6359293"/>
            <a:ext cx="3138408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73753" y="6575297"/>
            <a:ext cx="53842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36037B7-9931-4657-AD0E-9B4E0FD3F7E3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4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826" cy="15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826" cy="158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89"/>
          <p:cNvSpPr>
            <a:spLocks noChangeShapeType="1"/>
          </p:cNvSpPr>
          <p:nvPr/>
        </p:nvSpPr>
        <p:spPr bwMode="auto">
          <a:xfrm>
            <a:off x="262064" y="60670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7" name="Line 190"/>
          <p:cNvSpPr>
            <a:spLocks noChangeShapeType="1"/>
          </p:cNvSpPr>
          <p:nvPr/>
        </p:nvSpPr>
        <p:spPr bwMode="auto">
          <a:xfrm>
            <a:off x="262064" y="624017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pic>
        <p:nvPicPr>
          <p:cNvPr id="8" name="그림 8" descr="SIAT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5" y="6384709"/>
            <a:ext cx="1400848" cy="31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8" y="189001"/>
            <a:ext cx="9170897" cy="7194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62438" y="993686"/>
            <a:ext cx="8976466" cy="540000"/>
          </a:xfrm>
        </p:spPr>
        <p:txBody>
          <a:bodyPr anchor="ctr">
            <a:noAutofit/>
          </a:bodyPr>
          <a:lstStyle>
            <a:lvl1pPr marL="252026" indent="-252026">
              <a:lnSpc>
                <a:spcPct val="100000"/>
              </a:lnSpc>
              <a:spcBef>
                <a:spcPts val="0"/>
              </a:spcBef>
              <a:buClr>
                <a:srgbClr val="00366D"/>
              </a:buClr>
              <a:buFont typeface="맑은 고딕" panose="020B0503020000020004" pitchFamily="50" charset="-127"/>
              <a:buChar char="》"/>
              <a:defRPr sz="1800" baseline="0">
                <a:solidFill>
                  <a:schemeClr val="tx1"/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95538" y="6359293"/>
            <a:ext cx="2312511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04A6806F-53AF-496C-8C7C-0E6AE4DFA7DA}" type="datetime1">
              <a:rPr kumimoji="1" lang="ko-KR" altLang="en-US" sz="1200" smtClean="0">
                <a:solidFill>
                  <a:srgbClr val="000000"/>
                </a:solidFill>
              </a:rPr>
              <a:pPr defTabSz="91449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2018-09-06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178" y="6359293"/>
            <a:ext cx="3138408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73753" y="6575297"/>
            <a:ext cx="53842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5AB8D6F-CB53-487E-906B-D28F8D84242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72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4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826" cy="15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826" cy="158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89"/>
          <p:cNvSpPr>
            <a:spLocks noChangeShapeType="1"/>
          </p:cNvSpPr>
          <p:nvPr/>
        </p:nvSpPr>
        <p:spPr bwMode="auto">
          <a:xfrm>
            <a:off x="262064" y="60670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7" name="Line 190"/>
          <p:cNvSpPr>
            <a:spLocks noChangeShapeType="1"/>
          </p:cNvSpPr>
          <p:nvPr/>
        </p:nvSpPr>
        <p:spPr bwMode="auto">
          <a:xfrm>
            <a:off x="262064" y="624017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pic>
        <p:nvPicPr>
          <p:cNvPr id="8" name="그림 8" descr="SIAT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5" y="6384709"/>
            <a:ext cx="1400848" cy="31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8" y="189001"/>
            <a:ext cx="9170897" cy="7194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62438" y="993686"/>
            <a:ext cx="8976466" cy="540000"/>
          </a:xfrm>
        </p:spPr>
        <p:txBody>
          <a:bodyPr anchor="ctr">
            <a:noAutofit/>
          </a:bodyPr>
          <a:lstStyle>
            <a:lvl1pPr marL="252026" indent="-252026">
              <a:lnSpc>
                <a:spcPct val="100000"/>
              </a:lnSpc>
              <a:spcBef>
                <a:spcPts val="0"/>
              </a:spcBef>
              <a:buClr>
                <a:srgbClr val="00366D"/>
              </a:buClr>
              <a:buFont typeface="맑은 고딕" panose="020B0503020000020004" pitchFamily="50" charset="-127"/>
              <a:buChar char="》"/>
              <a:defRPr sz="1800" baseline="0">
                <a:solidFill>
                  <a:schemeClr val="tx1"/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95538" y="6359293"/>
            <a:ext cx="2312511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B4C3814B-038F-467B-B952-2470ADF52DDC}" type="datetime1">
              <a:rPr kumimoji="1" lang="ko-KR" altLang="en-US" sz="1200" smtClean="0">
                <a:solidFill>
                  <a:srgbClr val="000000"/>
                </a:solidFill>
              </a:rPr>
              <a:pPr defTabSz="91449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2018-09-06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178" y="6359293"/>
            <a:ext cx="3138408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73753" y="6575297"/>
            <a:ext cx="53842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097EF0A-A9E8-4857-994E-5C643B7FE38E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44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4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826" cy="15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826" cy="158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89"/>
          <p:cNvSpPr>
            <a:spLocks noChangeShapeType="1"/>
          </p:cNvSpPr>
          <p:nvPr/>
        </p:nvSpPr>
        <p:spPr bwMode="auto">
          <a:xfrm>
            <a:off x="262064" y="60670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7" name="Line 190"/>
          <p:cNvSpPr>
            <a:spLocks noChangeShapeType="1"/>
          </p:cNvSpPr>
          <p:nvPr/>
        </p:nvSpPr>
        <p:spPr bwMode="auto">
          <a:xfrm>
            <a:off x="262064" y="624017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pic>
        <p:nvPicPr>
          <p:cNvPr id="8" name="그림 8" descr="SIAT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5" y="6384709"/>
            <a:ext cx="1400848" cy="31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8" y="189001"/>
            <a:ext cx="9170897" cy="7194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62438" y="993686"/>
            <a:ext cx="8976466" cy="540000"/>
          </a:xfrm>
        </p:spPr>
        <p:txBody>
          <a:bodyPr anchor="ctr">
            <a:noAutofit/>
          </a:bodyPr>
          <a:lstStyle>
            <a:lvl1pPr marL="252026" indent="-252026">
              <a:lnSpc>
                <a:spcPct val="100000"/>
              </a:lnSpc>
              <a:spcBef>
                <a:spcPts val="0"/>
              </a:spcBef>
              <a:buClr>
                <a:srgbClr val="00366D"/>
              </a:buClr>
              <a:buFont typeface="맑은 고딕" panose="020B0503020000020004" pitchFamily="50" charset="-127"/>
              <a:buChar char="》"/>
              <a:defRPr sz="1800" baseline="0">
                <a:solidFill>
                  <a:schemeClr val="tx1"/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95538" y="6359293"/>
            <a:ext cx="2312511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592D7F01-108A-474A-98B6-2181D2206372}" type="datetime1">
              <a:rPr kumimoji="1" lang="ko-KR" altLang="en-US" sz="1200" smtClean="0">
                <a:solidFill>
                  <a:srgbClr val="000000"/>
                </a:solidFill>
              </a:rPr>
              <a:pPr defTabSz="91449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2018-09-06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178" y="6359293"/>
            <a:ext cx="3138408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73753" y="6575297"/>
            <a:ext cx="53842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C0F838B-DCEF-4F1F-9F29-3F15038C48CA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17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4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826" cy="15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826" cy="158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89"/>
          <p:cNvSpPr>
            <a:spLocks noChangeShapeType="1"/>
          </p:cNvSpPr>
          <p:nvPr/>
        </p:nvSpPr>
        <p:spPr bwMode="auto">
          <a:xfrm>
            <a:off x="262064" y="60670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7" name="Line 190"/>
          <p:cNvSpPr>
            <a:spLocks noChangeShapeType="1"/>
          </p:cNvSpPr>
          <p:nvPr/>
        </p:nvSpPr>
        <p:spPr bwMode="auto">
          <a:xfrm>
            <a:off x="262064" y="624017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pic>
        <p:nvPicPr>
          <p:cNvPr id="8" name="그림 8" descr="SIAT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5" y="6384709"/>
            <a:ext cx="1400848" cy="31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8" y="189001"/>
            <a:ext cx="9170897" cy="7194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62438" y="993686"/>
            <a:ext cx="8976466" cy="540000"/>
          </a:xfrm>
        </p:spPr>
        <p:txBody>
          <a:bodyPr anchor="ctr">
            <a:noAutofit/>
          </a:bodyPr>
          <a:lstStyle>
            <a:lvl1pPr marL="252026" indent="-252026">
              <a:lnSpc>
                <a:spcPct val="100000"/>
              </a:lnSpc>
              <a:spcBef>
                <a:spcPts val="0"/>
              </a:spcBef>
              <a:buClr>
                <a:srgbClr val="00366D"/>
              </a:buClr>
              <a:buFont typeface="맑은 고딕" panose="020B0503020000020004" pitchFamily="50" charset="-127"/>
              <a:buChar char="》"/>
              <a:defRPr sz="1800" baseline="0">
                <a:solidFill>
                  <a:schemeClr val="tx1"/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95538" y="6359293"/>
            <a:ext cx="2312511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459CD8CF-9BC5-4329-B81D-54276CD4CFED}" type="datetime1">
              <a:rPr kumimoji="1" lang="ko-KR" altLang="en-US" sz="1200" smtClean="0">
                <a:solidFill>
                  <a:srgbClr val="000000"/>
                </a:solidFill>
              </a:rPr>
              <a:pPr defTabSz="91449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2018-09-06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178" y="6359293"/>
            <a:ext cx="3138408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73753" y="6575297"/>
            <a:ext cx="53842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3EF097C-9150-4571-AAA6-42D08C497D2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80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4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826" cy="15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4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826" cy="158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89"/>
          <p:cNvSpPr>
            <a:spLocks noChangeShapeType="1"/>
          </p:cNvSpPr>
          <p:nvPr/>
        </p:nvSpPr>
        <p:spPr bwMode="auto">
          <a:xfrm>
            <a:off x="262064" y="60670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7" name="Line 190"/>
          <p:cNvSpPr>
            <a:spLocks noChangeShapeType="1"/>
          </p:cNvSpPr>
          <p:nvPr/>
        </p:nvSpPr>
        <p:spPr bwMode="auto">
          <a:xfrm>
            <a:off x="262064" y="624017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pic>
        <p:nvPicPr>
          <p:cNvPr id="8" name="그림 8" descr="SIAT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5" y="6384709"/>
            <a:ext cx="1400848" cy="31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8" y="189001"/>
            <a:ext cx="9170897" cy="7194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62438" y="993686"/>
            <a:ext cx="8976466" cy="540000"/>
          </a:xfrm>
        </p:spPr>
        <p:txBody>
          <a:bodyPr anchor="ctr">
            <a:noAutofit/>
          </a:bodyPr>
          <a:lstStyle>
            <a:lvl1pPr marL="252026" indent="-252026">
              <a:lnSpc>
                <a:spcPct val="100000"/>
              </a:lnSpc>
              <a:spcBef>
                <a:spcPts val="0"/>
              </a:spcBef>
              <a:buClr>
                <a:srgbClr val="00366D"/>
              </a:buClr>
              <a:buFont typeface="맑은 고딕" panose="020B0503020000020004" pitchFamily="50" charset="-127"/>
              <a:buChar char="》"/>
              <a:defRPr sz="1800" baseline="0">
                <a:solidFill>
                  <a:schemeClr val="tx1"/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95538" y="6359293"/>
            <a:ext cx="2312511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660EBEB7-BAF3-4AF3-B245-8B3FFC478724}" type="datetime1">
              <a:rPr kumimoji="1" lang="ko-KR" altLang="en-US" sz="1200" smtClean="0">
                <a:solidFill>
                  <a:srgbClr val="000000"/>
                </a:solidFill>
              </a:rPr>
              <a:pPr defTabSz="91449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2018-09-06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178" y="6359293"/>
            <a:ext cx="3138408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73753" y="6575297"/>
            <a:ext cx="53842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79612E-EC63-474D-8312-4FAD456ADFD0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43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4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826" cy="15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8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826" cy="158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89"/>
          <p:cNvSpPr>
            <a:spLocks noChangeShapeType="1"/>
          </p:cNvSpPr>
          <p:nvPr/>
        </p:nvSpPr>
        <p:spPr bwMode="auto">
          <a:xfrm>
            <a:off x="262064" y="60670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7" name="Line 190"/>
          <p:cNvSpPr>
            <a:spLocks noChangeShapeType="1"/>
          </p:cNvSpPr>
          <p:nvPr/>
        </p:nvSpPr>
        <p:spPr bwMode="auto">
          <a:xfrm>
            <a:off x="262064" y="624017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pic>
        <p:nvPicPr>
          <p:cNvPr id="8" name="그림 8" descr="SIAT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5" y="6384709"/>
            <a:ext cx="1400848" cy="31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8" y="189001"/>
            <a:ext cx="9170897" cy="7194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62438" y="993686"/>
            <a:ext cx="8976466" cy="540000"/>
          </a:xfrm>
        </p:spPr>
        <p:txBody>
          <a:bodyPr anchor="ctr">
            <a:noAutofit/>
          </a:bodyPr>
          <a:lstStyle>
            <a:lvl1pPr marL="252026" indent="-252026">
              <a:lnSpc>
                <a:spcPct val="100000"/>
              </a:lnSpc>
              <a:spcBef>
                <a:spcPts val="0"/>
              </a:spcBef>
              <a:buClr>
                <a:srgbClr val="00366D"/>
              </a:buClr>
              <a:buFont typeface="맑은 고딕" panose="020B0503020000020004" pitchFamily="50" charset="-127"/>
              <a:buChar char="》"/>
              <a:defRPr sz="1800" baseline="0">
                <a:solidFill>
                  <a:schemeClr val="tx1"/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95538" y="6359293"/>
            <a:ext cx="2312511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A6D55185-3A96-4C66-95E7-8185240A6D5B}" type="datetime1">
              <a:rPr kumimoji="1" lang="ko-KR" altLang="en-US" sz="1200" smtClean="0">
                <a:solidFill>
                  <a:srgbClr val="000000"/>
                </a:solidFill>
              </a:rPr>
              <a:pPr defTabSz="91449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2018-09-06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178" y="6359293"/>
            <a:ext cx="3138408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73753" y="6575297"/>
            <a:ext cx="53842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DA2BF2-7A72-4A9C-B04F-B0724104C0CC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792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4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826" cy="15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826" cy="158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89"/>
          <p:cNvSpPr>
            <a:spLocks noChangeShapeType="1"/>
          </p:cNvSpPr>
          <p:nvPr/>
        </p:nvSpPr>
        <p:spPr bwMode="auto">
          <a:xfrm>
            <a:off x="262064" y="60670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7" name="Line 190"/>
          <p:cNvSpPr>
            <a:spLocks noChangeShapeType="1"/>
          </p:cNvSpPr>
          <p:nvPr/>
        </p:nvSpPr>
        <p:spPr bwMode="auto">
          <a:xfrm>
            <a:off x="262064" y="624017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pic>
        <p:nvPicPr>
          <p:cNvPr id="8" name="그림 8" descr="SIAT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5" y="6384709"/>
            <a:ext cx="1400848" cy="31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8" y="189001"/>
            <a:ext cx="9170897" cy="7194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62438" y="993686"/>
            <a:ext cx="8976466" cy="540000"/>
          </a:xfrm>
        </p:spPr>
        <p:txBody>
          <a:bodyPr anchor="ctr">
            <a:noAutofit/>
          </a:bodyPr>
          <a:lstStyle>
            <a:lvl1pPr marL="252026" indent="-252026">
              <a:lnSpc>
                <a:spcPct val="100000"/>
              </a:lnSpc>
              <a:spcBef>
                <a:spcPts val="0"/>
              </a:spcBef>
              <a:buClr>
                <a:srgbClr val="00366D"/>
              </a:buClr>
              <a:buFont typeface="맑은 고딕" panose="020B0503020000020004" pitchFamily="50" charset="-127"/>
              <a:buChar char="》"/>
              <a:defRPr sz="1800" baseline="0">
                <a:solidFill>
                  <a:schemeClr val="tx1"/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95538" y="6359293"/>
            <a:ext cx="2312511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EA2F8DE3-F030-4D66-A96C-88E25DD30A6A}" type="datetime1">
              <a:rPr kumimoji="1" lang="ko-KR" altLang="en-US" sz="1200" smtClean="0">
                <a:solidFill>
                  <a:srgbClr val="000000"/>
                </a:solidFill>
              </a:rPr>
              <a:pPr defTabSz="91449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2018-09-06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178" y="6359293"/>
            <a:ext cx="3138408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73753" y="6575297"/>
            <a:ext cx="53842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1C5CFD-FA98-4494-840A-B81DAEDEB624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68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4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826" cy="15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6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826" cy="158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89"/>
          <p:cNvSpPr>
            <a:spLocks noChangeShapeType="1"/>
          </p:cNvSpPr>
          <p:nvPr/>
        </p:nvSpPr>
        <p:spPr bwMode="auto">
          <a:xfrm>
            <a:off x="262064" y="60670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7" name="Line 190"/>
          <p:cNvSpPr>
            <a:spLocks noChangeShapeType="1"/>
          </p:cNvSpPr>
          <p:nvPr/>
        </p:nvSpPr>
        <p:spPr bwMode="auto">
          <a:xfrm>
            <a:off x="262064" y="624017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pic>
        <p:nvPicPr>
          <p:cNvPr id="8" name="그림 8" descr="SIAT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5" y="6384709"/>
            <a:ext cx="1400848" cy="31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8" y="189001"/>
            <a:ext cx="9170897" cy="7194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62438" y="993686"/>
            <a:ext cx="8976466" cy="540000"/>
          </a:xfrm>
        </p:spPr>
        <p:txBody>
          <a:bodyPr anchor="ctr">
            <a:noAutofit/>
          </a:bodyPr>
          <a:lstStyle>
            <a:lvl1pPr marL="252026" indent="-252026">
              <a:lnSpc>
                <a:spcPct val="100000"/>
              </a:lnSpc>
              <a:spcBef>
                <a:spcPts val="0"/>
              </a:spcBef>
              <a:buClr>
                <a:srgbClr val="00366D"/>
              </a:buClr>
              <a:buFont typeface="맑은 고딕" panose="020B0503020000020004" pitchFamily="50" charset="-127"/>
              <a:buChar char="》"/>
              <a:defRPr sz="1800" baseline="0">
                <a:solidFill>
                  <a:schemeClr val="tx1"/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95538" y="6359293"/>
            <a:ext cx="2312511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0047A766-3FAE-4F62-BE9B-167BB0D5F8B2}" type="datetime1">
              <a:rPr kumimoji="1" lang="ko-KR" altLang="en-US" sz="1200" smtClean="0">
                <a:solidFill>
                  <a:srgbClr val="000000"/>
                </a:solidFill>
              </a:rPr>
              <a:pPr defTabSz="91449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2018-09-06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178" y="6359293"/>
            <a:ext cx="3138408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73753" y="6575297"/>
            <a:ext cx="53842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95CBD6-7997-47EE-9FCD-AE4F6C6A387D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20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59078"/>
            <a:ext cx="538417" cy="184751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200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/>
            <a:fld id="{AD22CD3B-FDDF-4998-970C-76E6E0BEC65F}" type="slidenum">
              <a:rPr lang="en-US" altLang="ko-KR" smtClean="0"/>
              <a:pPr algn="r"/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4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826" cy="15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0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826" cy="158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89"/>
          <p:cNvSpPr>
            <a:spLocks noChangeShapeType="1"/>
          </p:cNvSpPr>
          <p:nvPr/>
        </p:nvSpPr>
        <p:spPr bwMode="auto">
          <a:xfrm>
            <a:off x="262064" y="60670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7" name="Line 190"/>
          <p:cNvSpPr>
            <a:spLocks noChangeShapeType="1"/>
          </p:cNvSpPr>
          <p:nvPr/>
        </p:nvSpPr>
        <p:spPr bwMode="auto">
          <a:xfrm>
            <a:off x="262064" y="6240176"/>
            <a:ext cx="934851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6" tIns="46806" rIns="90006" bIns="46806" anchor="ctr"/>
          <a:lstStyle/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pic>
        <p:nvPicPr>
          <p:cNvPr id="8" name="그림 8" descr="SIAT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5" y="6384709"/>
            <a:ext cx="1400848" cy="31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8" y="189001"/>
            <a:ext cx="9170897" cy="7194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62438" y="993686"/>
            <a:ext cx="8976466" cy="540000"/>
          </a:xfrm>
        </p:spPr>
        <p:txBody>
          <a:bodyPr anchor="ctr">
            <a:noAutofit/>
          </a:bodyPr>
          <a:lstStyle>
            <a:lvl1pPr marL="252026" indent="-252026">
              <a:lnSpc>
                <a:spcPct val="100000"/>
              </a:lnSpc>
              <a:spcBef>
                <a:spcPts val="0"/>
              </a:spcBef>
              <a:buClr>
                <a:srgbClr val="00366D"/>
              </a:buClr>
              <a:buFont typeface="맑은 고딕" panose="020B0503020000020004" pitchFamily="50" charset="-127"/>
              <a:buChar char="》"/>
              <a:defRPr sz="1800" baseline="0">
                <a:solidFill>
                  <a:schemeClr val="tx1"/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95538" y="6359293"/>
            <a:ext cx="2312511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1ADED7DF-7CEE-4D00-AC38-672A6EA85386}" type="datetime1">
              <a:rPr kumimoji="1" lang="ko-KR" altLang="en-US" sz="1200" smtClean="0">
                <a:solidFill>
                  <a:srgbClr val="000000"/>
                </a:solidFill>
              </a:rPr>
              <a:pPr defTabSz="914493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2018-09-06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178" y="6359293"/>
            <a:ext cx="3138408" cy="365294"/>
          </a:xfrm>
          <a:prstGeom prst="rect">
            <a:avLst/>
          </a:prstGeom>
        </p:spPr>
        <p:txBody>
          <a:bodyPr lIns="91404" tIns="45700" rIns="91404" bIns="45700"/>
          <a:lstStyle>
            <a:lvl1pPr>
              <a:defRPr/>
            </a:lvl1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srgbClr val="000000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73753" y="6575297"/>
            <a:ext cx="538421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0F24BCD-4CEF-4EE6-B6A2-906E8762A440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83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75259"/>
            <a:ext cx="538417" cy="184751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6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75259"/>
            <a:ext cx="538417" cy="184751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463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073483" y="6575259"/>
            <a:ext cx="538417" cy="184751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016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9" y="4406906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25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3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2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6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2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75259"/>
            <a:ext cx="538417" cy="184751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515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75259"/>
            <a:ext cx="538417" cy="184751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2903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073483" y="6575259"/>
            <a:ext cx="538417" cy="184751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0241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34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75259"/>
            <a:ext cx="538417" cy="184751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145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531" y="1600936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7847" y="1600936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4261" y="3986037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6577" y="3986037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75259"/>
            <a:ext cx="538417" cy="277127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0" tIns="0" rIns="0" bIns="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1800" smtClean="0">
                <a:solidFill>
                  <a:srgbClr val="000000"/>
                </a:solidFill>
                <a:latin typeface="Arial"/>
                <a:ea typeface="맑은 고딕"/>
                <a:sym typeface="Wingdings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‹#›</a:t>
            </a:fld>
            <a:endParaRPr lang="ko-KR" altLang="en-US" sz="1800" dirty="0">
              <a:solidFill>
                <a:srgbClr val="000000"/>
              </a:solidFill>
              <a:latin typeface="Arial"/>
              <a:ea typeface="맑은 고딕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174193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94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94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94" y="5367338"/>
            <a:ext cx="5486400" cy="80486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184751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4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0" y="2130431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184751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447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6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75259"/>
            <a:ext cx="538417" cy="184751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696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75259"/>
            <a:ext cx="538417" cy="184751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02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23" y="440691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745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83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5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69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3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194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36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1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1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75263"/>
            <a:ext cx="538417" cy="184751"/>
          </a:xfrm>
          <a:prstGeom prst="rect">
            <a:avLst/>
          </a:prstGeom>
        </p:spPr>
        <p:txBody>
          <a:bodyPr anchor="ctr"/>
          <a:lstStyle>
            <a:lvl1pPr algn="r">
              <a:defRPr lang="ko-KR" altLang="en-US" sz="1200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AD22CD3B-FDDF-4998-970C-76E6E0BEC65F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073483" y="6575263"/>
            <a:ext cx="538417" cy="184751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200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/>
            <a:fld id="{AD22CD3B-FDDF-4998-970C-76E6E0BEC65F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3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3" y="6575263"/>
            <a:ext cx="538417" cy="184751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200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/>
            <a:fld id="{AD22CD3B-FDDF-4998-970C-76E6E0BEC65F}" type="slidenum">
              <a:rPr lang="en-US" altLang="ko-KR" smtClean="0"/>
              <a:pPr algn="r"/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535" y="1600940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7851" y="1600940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4265" y="3986037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6581" y="3986037"/>
            <a:ext cx="4377141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32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77947" y="692467"/>
            <a:ext cx="9335573" cy="649585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000" b="1" i="0" dirty="0">
                <a:solidFill>
                  <a:schemeClr val="tx1"/>
                </a:solidFill>
                <a:latin typeface="Arial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535" y="1600930"/>
            <a:ext cx="8919457" cy="4528028"/>
          </a:xfrm>
          <a:prstGeom prst="rect">
            <a:avLst/>
          </a:prstGeom>
        </p:spPr>
        <p:txBody>
          <a:bodyPr vert="horz" lIns="91350" tIns="45670" rIns="91350" bIns="4567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525" y="6359260"/>
            <a:ext cx="2312451" cy="365291"/>
          </a:xfrm>
          <a:prstGeom prst="rect">
            <a:avLst/>
          </a:prstGeom>
        </p:spPr>
        <p:txBody>
          <a:bodyPr vert="horz" lIns="91350" tIns="45670" rIns="91350" bIns="4567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6100" y="6359260"/>
            <a:ext cx="3138327" cy="365291"/>
          </a:xfrm>
          <a:prstGeom prst="rect">
            <a:avLst/>
          </a:prstGeom>
        </p:spPr>
        <p:txBody>
          <a:bodyPr vert="horz" lIns="91350" tIns="45670" rIns="91350" bIns="4567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146" name="직사각형 6145" hidden="1"/>
          <p:cNvSpPr>
            <a:spLocks noSelect="1"/>
          </p:cNvSpPr>
          <p:nvPr/>
        </p:nvSpPr>
        <p:spPr>
          <a:xfrm>
            <a:off x="10" y="0"/>
            <a:ext cx="158795" cy="1587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6147" name="직선 연결선 6146"/>
          <p:cNvCxnSpPr/>
          <p:nvPr/>
        </p:nvCxnSpPr>
        <p:spPr>
          <a:xfrm>
            <a:off x="262044" y="606704"/>
            <a:ext cx="9348303" cy="0"/>
          </a:xfrm>
          <a:prstGeom prst="line">
            <a:avLst/>
          </a:prstGeom>
          <a:ln w="19039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6148" name="직선 연결선 6147"/>
          <p:cNvCxnSpPr/>
          <p:nvPr/>
        </p:nvCxnSpPr>
        <p:spPr>
          <a:xfrm>
            <a:off x="262044" y="6240131"/>
            <a:ext cx="9348303" cy="0"/>
          </a:xfrm>
          <a:prstGeom prst="line">
            <a:avLst/>
          </a:prstGeom>
          <a:ln w="19039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01" y="6432573"/>
            <a:ext cx="2737026" cy="226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4062" r:id="rId9"/>
    <p:sldLayoutId id="2147484063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1" r:id="rId16"/>
    <p:sldLayoutId id="2147484052" r:id="rId17"/>
    <p:sldLayoutId id="2147484053" r:id="rId18"/>
    <p:sldLayoutId id="2147484054" r:id="rId19"/>
    <p:sldLayoutId id="2147484055" r:id="rId20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defTabSz="91348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560" indent="-342560" algn="l" defTabSz="913483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210" indent="-285460" algn="l" defTabSz="913483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860" indent="-228370" algn="l" defTabSz="913483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597" indent="-228370" algn="l" defTabSz="913483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339" indent="-228370" algn="l" defTabSz="913483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082" indent="-228370" algn="l" defTabSz="913483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823" indent="-228370" algn="l" defTabSz="913483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568" indent="-228370" algn="l" defTabSz="913483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307" indent="-228370" algn="l" defTabSz="913483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48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45" algn="l" defTabSz="91348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83" algn="l" defTabSz="91348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5" algn="l" defTabSz="91348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969" algn="l" defTabSz="91348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0" algn="l" defTabSz="91348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3" algn="l" defTabSz="91348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194" algn="l" defTabSz="91348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936" algn="l" defTabSz="91348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77947" y="692467"/>
            <a:ext cx="9335573" cy="649585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000" b="1" i="0" dirty="0">
                <a:solidFill>
                  <a:schemeClr val="tx1"/>
                </a:solidFill>
                <a:latin typeface="Arial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531" y="1600930"/>
            <a:ext cx="8919457" cy="4528028"/>
          </a:xfrm>
          <a:prstGeom prst="rect">
            <a:avLst/>
          </a:prstGeom>
        </p:spPr>
        <p:txBody>
          <a:bodyPr vert="horz" lIns="91386" tIns="45690" rIns="91386" bIns="4569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525" y="6359256"/>
            <a:ext cx="2312451" cy="365291"/>
          </a:xfrm>
          <a:prstGeom prst="rect">
            <a:avLst/>
          </a:prstGeom>
        </p:spPr>
        <p:txBody>
          <a:bodyPr vert="horz" lIns="91386" tIns="45690" rIns="91386" bIns="4569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851"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6096" y="6359256"/>
            <a:ext cx="3138327" cy="365291"/>
          </a:xfrm>
          <a:prstGeom prst="rect">
            <a:avLst/>
          </a:prstGeom>
        </p:spPr>
        <p:txBody>
          <a:bodyPr vert="horz" lIns="91386" tIns="45690" rIns="91386" bIns="4569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851"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73483" y="6575259"/>
            <a:ext cx="538417" cy="27712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0" tIns="0" rIns="0" bIns="0" anchor="t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851">
              <a:spcBef>
                <a:spcPct val="0"/>
              </a:spcBef>
              <a:spcAft>
                <a:spcPct val="0"/>
              </a:spcAft>
              <a:defRPr lang="ko-KR" altLang="en-US"/>
            </a:pPr>
            <a:fld id="{AD22CD3B-FDDF-4998-970C-76E6E0BEC65F}" type="slidenum">
              <a:rPr lang="en-US" altLang="ko-KR" sz="1800" smtClean="0">
                <a:solidFill>
                  <a:srgbClr val="000000"/>
                </a:solidFill>
                <a:latin typeface="Arial"/>
                <a:ea typeface="맑은 고딕"/>
                <a:sym typeface="Wingdings"/>
              </a:rPr>
              <a:pPr defTabSz="913851"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‹#›</a:t>
            </a:fld>
            <a:endParaRPr lang="ko-KR" altLang="en-US" sz="1800" dirty="0">
              <a:solidFill>
                <a:srgbClr val="000000"/>
              </a:solidFill>
              <a:latin typeface="Arial"/>
              <a:ea typeface="맑은 고딕"/>
              <a:sym typeface="Wingdings"/>
            </a:endParaRPr>
          </a:p>
        </p:txBody>
      </p:sp>
      <p:sp>
        <p:nvSpPr>
          <p:cNvPr id="4098" name="직사각형 4097" hidden="1"/>
          <p:cNvSpPr>
            <a:spLocks noSelect="1"/>
          </p:cNvSpPr>
          <p:nvPr/>
        </p:nvSpPr>
        <p:spPr>
          <a:xfrm>
            <a:off x="6" y="0"/>
            <a:ext cx="158795" cy="1587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cxnSp>
        <p:nvCxnSpPr>
          <p:cNvPr id="4099" name="직선 연결선 4098"/>
          <p:cNvCxnSpPr/>
          <p:nvPr/>
        </p:nvCxnSpPr>
        <p:spPr>
          <a:xfrm>
            <a:off x="262040" y="2206044"/>
            <a:ext cx="9348303" cy="0"/>
          </a:xfrm>
          <a:prstGeom prst="line">
            <a:avLst/>
          </a:prstGeom>
          <a:ln w="19039" cap="flat" cmpd="sng" algn="ctr">
            <a:solidFill>
              <a:schemeClr val="tx1"/>
            </a:solidFill>
            <a:prstDash val="solid"/>
            <a:round/>
          </a:ln>
        </p:spPr>
      </p:cxnSp>
    </p:spTree>
    <p:extLst>
      <p:ext uri="{BB962C8B-B14F-4D97-AF65-F5344CB8AC3E}">
        <p14:creationId xmlns:p14="http://schemas.microsoft.com/office/powerpoint/2010/main" val="170486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defTabSz="913851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696" indent="-342696" algn="l" defTabSz="913851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06" indent="-285576" algn="l" defTabSz="913851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6" indent="-228462" algn="l" defTabSz="913851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39" indent="-228462" algn="l" defTabSz="913851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3" indent="-228462" algn="l" defTabSz="913851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88" indent="-228462" algn="l" defTabSz="913851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5" indent="-228462" algn="l" defTabSz="913851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0" indent="-228462" algn="l" defTabSz="913851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4" indent="-228462" algn="l" defTabSz="913851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8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25" algn="l" defTabSz="9138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51" algn="l" defTabSz="9138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3" algn="l" defTabSz="9138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2" algn="l" defTabSz="9138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6" algn="l" defTabSz="9138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2" algn="l" defTabSz="9138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76" algn="l" defTabSz="9138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2" algn="l" defTabSz="9138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직사각형 7169" hidden="1"/>
          <p:cNvSpPr>
            <a:spLocks noSelect="1"/>
          </p:cNvSpPr>
          <p:nvPr/>
        </p:nvSpPr>
        <p:spPr>
          <a:xfrm>
            <a:off x="10" y="0"/>
            <a:ext cx="158795" cy="1587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7171" name="직사각형 7170"/>
          <p:cNvSpPr/>
          <p:nvPr/>
        </p:nvSpPr>
        <p:spPr>
          <a:xfrm>
            <a:off x="1563" y="0"/>
            <a:ext cx="9910508" cy="4726553"/>
          </a:xfrm>
          <a:prstGeom prst="rect">
            <a:avLst/>
          </a:prstGeom>
          <a:solidFill>
            <a:srgbClr val="ECEBDC"/>
          </a:solidFill>
          <a:ln w="25400" cap="flat" cmpd="sng" algn="ctr">
            <a:noFill/>
            <a:prstDash val="solid"/>
            <a:round/>
          </a:ln>
        </p:spPr>
      </p:sp>
      <p:sp>
        <p:nvSpPr>
          <p:cNvPr id="7172" name="TextBox 7171"/>
          <p:cNvSpPr txBox="1"/>
          <p:nvPr/>
        </p:nvSpPr>
        <p:spPr>
          <a:xfrm>
            <a:off x="2921691" y="1756572"/>
            <a:ext cx="6589547" cy="290541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0" tIns="0" rIns="0" bIns="0" anchor="b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200" dirty="0">
                <a:solidFill>
                  <a:srgbClr val="FFC000">
                    <a:alpha val="100000"/>
                  </a:srgbClr>
                </a:solidFill>
                <a:latin typeface="HY견고딕" pitchFamily="18" charset="-127"/>
                <a:ea typeface="HY견고딕" pitchFamily="18" charset="-127"/>
                <a:sym typeface="Wingdings"/>
              </a:rPr>
              <a:t> </a:t>
            </a:r>
            <a:r>
              <a:rPr lang="en-US" altLang="ko-KR" sz="3000" dirty="0" smtClean="0">
                <a:solidFill>
                  <a:srgbClr val="FFC000">
                    <a:alpha val="100000"/>
                  </a:srgbClr>
                </a:solidFill>
                <a:latin typeface="HY견고딕" pitchFamily="18" charset="-127"/>
                <a:ea typeface="HY견고딕" pitchFamily="18" charset="-127"/>
                <a:sym typeface="Wingdings"/>
              </a:rPr>
              <a:t>[2018</a:t>
            </a:r>
            <a:r>
              <a:rPr lang="ko-KR" altLang="en-US" sz="3000" dirty="0" smtClean="0">
                <a:solidFill>
                  <a:srgbClr val="FFC000">
                    <a:alpha val="100000"/>
                  </a:srgbClr>
                </a:solidFill>
                <a:latin typeface="HY견고딕" pitchFamily="18" charset="-127"/>
                <a:ea typeface="HY견고딕" pitchFamily="18" charset="-127"/>
                <a:sym typeface="Wingdings"/>
              </a:rPr>
              <a:t>년 </a:t>
            </a:r>
            <a:r>
              <a:rPr lang="ko-KR" altLang="en-US" sz="3000" dirty="0" err="1" smtClean="0">
                <a:solidFill>
                  <a:srgbClr val="FFC000">
                    <a:alpha val="100000"/>
                  </a:srgbClr>
                </a:solidFill>
                <a:latin typeface="HY견고딕" pitchFamily="18" charset="-127"/>
                <a:ea typeface="HY견고딕" pitchFamily="18" charset="-127"/>
                <a:sym typeface="Wingdings"/>
              </a:rPr>
              <a:t>뉴스빅데이터</a:t>
            </a:r>
            <a:r>
              <a:rPr lang="ko-KR" altLang="en-US" sz="3000" dirty="0" smtClean="0">
                <a:solidFill>
                  <a:srgbClr val="FFC000">
                    <a:alpha val="100000"/>
                  </a:srgbClr>
                </a:solidFill>
                <a:latin typeface="HY견고딕" pitchFamily="18" charset="-127"/>
                <a:ea typeface="HY견고딕" pitchFamily="18" charset="-127"/>
                <a:sym typeface="Wingdings"/>
              </a:rPr>
              <a:t> 활용교육</a:t>
            </a:r>
            <a:r>
              <a:rPr lang="en-US" altLang="ko-KR" sz="3200" dirty="0" smtClean="0">
                <a:solidFill>
                  <a:srgbClr val="FFC000">
                    <a:alpha val="100000"/>
                  </a:srgbClr>
                </a:solidFill>
                <a:latin typeface="HY견고딕" pitchFamily="18" charset="-127"/>
                <a:ea typeface="HY견고딕" pitchFamily="18" charset="-127"/>
                <a:sym typeface="Wingdings"/>
              </a:rPr>
              <a:t>]</a:t>
            </a:r>
            <a:endParaRPr lang="ko-KR" altLang="en-US" sz="3200" dirty="0">
              <a:solidFill>
                <a:srgbClr val="FFC000">
                  <a:alpha val="100000"/>
                </a:srgbClr>
              </a:solidFill>
              <a:latin typeface="HY견고딕" pitchFamily="18" charset="-127"/>
              <a:ea typeface="HY견고딕" pitchFamily="18" charset="-127"/>
              <a:sym typeface="Wingdings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1000" dirty="0" smtClean="0">
              <a:latin typeface="Franklin Gothic Book"/>
              <a:ea typeface="굴림"/>
              <a:sym typeface="Wingdings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1000" dirty="0">
              <a:latin typeface="Franklin Gothic Book"/>
              <a:ea typeface="굴림"/>
              <a:sym typeface="Wingdings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800" dirty="0" smtClean="0">
              <a:latin typeface="Franklin Gothic Book"/>
              <a:ea typeface="굴림"/>
              <a:sym typeface="Wingdings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1000" dirty="0">
              <a:latin typeface="Franklin Gothic Book"/>
              <a:ea typeface="굴림"/>
              <a:sym typeface="Wingdings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1000" dirty="0" smtClean="0">
              <a:latin typeface="Franklin Gothic Book"/>
              <a:ea typeface="굴림"/>
              <a:sym typeface="Wingdings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 b="1" dirty="0" smtClean="0">
                <a:latin typeface="Franklin Gothic Book"/>
                <a:ea typeface="맑은 고딕"/>
                <a:sym typeface="Wingdings"/>
              </a:rPr>
              <a:t>  </a:t>
            </a:r>
            <a:r>
              <a:rPr lang="ko-KR" altLang="en-US" sz="2400" b="1" dirty="0" err="1" smtClean="0">
                <a:solidFill>
                  <a:srgbClr val="C00000">
                    <a:alpha val="100000"/>
                  </a:srgbClr>
                </a:solidFill>
                <a:latin typeface="휴먼둥근헤드라인"/>
                <a:ea typeface="휴먼둥근헤드라인"/>
                <a:sym typeface="Wingdings"/>
              </a:rPr>
              <a:t>머신러닝을</a:t>
            </a:r>
            <a:r>
              <a:rPr lang="ko-KR" altLang="en-US" sz="2400" b="1" dirty="0" smtClean="0">
                <a:solidFill>
                  <a:srgbClr val="C00000">
                    <a:alpha val="100000"/>
                  </a:srgbClr>
                </a:solidFill>
                <a:latin typeface="휴먼둥근헤드라인"/>
                <a:ea typeface="휴먼둥근헤드라인"/>
                <a:sym typeface="Wingdings"/>
              </a:rPr>
              <a:t> 기법을 이용한 </a:t>
            </a:r>
            <a:r>
              <a:rPr lang="ko-KR" altLang="en-US" sz="2400" b="1" dirty="0" err="1" smtClean="0">
                <a:solidFill>
                  <a:srgbClr val="C00000">
                    <a:alpha val="100000"/>
                  </a:srgbClr>
                </a:solidFill>
                <a:latin typeface="휴먼둥근헤드라인"/>
                <a:ea typeface="휴먼둥근헤드라인"/>
                <a:sym typeface="Wingdings"/>
              </a:rPr>
              <a:t>뉴스빅데이터</a:t>
            </a:r>
            <a:r>
              <a:rPr lang="ko-KR" altLang="en-US" sz="2400" b="1" dirty="0" smtClean="0">
                <a:solidFill>
                  <a:srgbClr val="C00000">
                    <a:alpha val="100000"/>
                  </a:srgbClr>
                </a:solidFill>
                <a:latin typeface="휴먼둥근헤드라인"/>
                <a:ea typeface="휴먼둥근헤드라인"/>
                <a:sym typeface="Wingdings"/>
              </a:rPr>
              <a:t> 분석</a:t>
            </a:r>
            <a:endParaRPr lang="ko-KR" altLang="en-US" sz="2400" b="1" dirty="0">
              <a:solidFill>
                <a:srgbClr val="C00000">
                  <a:alpha val="100000"/>
                </a:srgbClr>
              </a:solidFill>
              <a:latin typeface="휴먼둥근헤드라인"/>
              <a:ea typeface="휴먼둥근헤드라인"/>
              <a:sym typeface="Wingdings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ko-KR" b="1" dirty="0">
              <a:solidFill>
                <a:srgbClr val="C00000">
                  <a:alpha val="100000"/>
                </a:srgbClr>
              </a:solidFill>
              <a:latin typeface="Franklin Gothic Book"/>
              <a:ea typeface="맑은 고딕"/>
              <a:sym typeface="Wingdings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100" b="1" dirty="0">
                <a:solidFill>
                  <a:srgbClr val="0000FF">
                    <a:alpha val="100000"/>
                  </a:srgbClr>
                </a:solidFill>
                <a:latin typeface="HY동녘B" pitchFamily="18" charset="-127"/>
                <a:ea typeface="HY동녘B" pitchFamily="18" charset="-127"/>
                <a:sym typeface="Wingdings"/>
              </a:rPr>
              <a:t>  </a:t>
            </a:r>
            <a:r>
              <a:rPr lang="ko-KR" altLang="en-US" sz="2100" b="1" dirty="0" smtClean="0">
                <a:solidFill>
                  <a:srgbClr val="0000FF">
                    <a:alpha val="100000"/>
                  </a:srgbClr>
                </a:solidFill>
                <a:latin typeface="HY동녘B" pitchFamily="18" charset="-127"/>
                <a:ea typeface="HY동녘B" pitchFamily="18" charset="-127"/>
                <a:sym typeface="Wingdings"/>
              </a:rPr>
              <a:t> </a:t>
            </a:r>
            <a:r>
              <a:rPr lang="en-US" altLang="ko-KR" sz="2100" b="1" dirty="0" smtClean="0">
                <a:solidFill>
                  <a:srgbClr val="0000FF">
                    <a:alpha val="100000"/>
                  </a:srgbClr>
                </a:solidFill>
                <a:latin typeface="HY동녘B" pitchFamily="18" charset="-127"/>
                <a:ea typeface="HY동녘B" pitchFamily="18" charset="-127"/>
                <a:sym typeface="Wingdings"/>
              </a:rPr>
              <a:t>-AI News Assistant </a:t>
            </a:r>
            <a:r>
              <a:rPr lang="ko-KR" altLang="en-US" sz="2100" b="1" dirty="0" smtClean="0">
                <a:solidFill>
                  <a:srgbClr val="0000FF">
                    <a:alpha val="100000"/>
                  </a:srgbClr>
                </a:solidFill>
                <a:latin typeface="HY동녘B" pitchFamily="18" charset="-127"/>
                <a:ea typeface="HY동녘B" pitchFamily="18" charset="-127"/>
                <a:sym typeface="Wingdings"/>
              </a:rPr>
              <a:t>솔루션</a:t>
            </a:r>
            <a:r>
              <a:rPr lang="ko-KR" altLang="en-US" sz="2100" b="1" dirty="0" smtClean="0">
                <a:solidFill>
                  <a:srgbClr val="0000FF">
                    <a:alpha val="100000"/>
                  </a:srgbClr>
                </a:solidFill>
                <a:latin typeface="HY동녘B" pitchFamily="18" charset="-127"/>
                <a:ea typeface="HY동녘B" pitchFamily="18" charset="-127"/>
                <a:sym typeface="Wingdings"/>
              </a:rPr>
              <a:t>과 </a:t>
            </a:r>
            <a:r>
              <a:rPr lang="en-US" altLang="ko-KR" sz="2100" b="1" dirty="0" smtClean="0">
                <a:solidFill>
                  <a:srgbClr val="0000FF">
                    <a:alpha val="100000"/>
                  </a:srgbClr>
                </a:solidFill>
                <a:latin typeface="HY동녘B" pitchFamily="18" charset="-127"/>
                <a:ea typeface="HY동녘B" pitchFamily="18" charset="-127"/>
                <a:sym typeface="Wingdings"/>
              </a:rPr>
              <a:t>Sentiment </a:t>
            </a:r>
            <a:r>
              <a:rPr lang="ko-KR" altLang="en-US" sz="2100" b="1" dirty="0" smtClean="0">
                <a:solidFill>
                  <a:srgbClr val="0000FF">
                    <a:alpha val="100000"/>
                  </a:srgbClr>
                </a:solidFill>
                <a:latin typeface="HY동녘B" pitchFamily="18" charset="-127"/>
                <a:ea typeface="HY동녘B" pitchFamily="18" charset="-127"/>
                <a:sym typeface="Wingdings"/>
              </a:rPr>
              <a:t>분석</a:t>
            </a:r>
            <a:r>
              <a:rPr lang="en-US" altLang="ko-KR" sz="2100" b="1" dirty="0" smtClean="0">
                <a:solidFill>
                  <a:srgbClr val="0000FF">
                    <a:alpha val="100000"/>
                  </a:srgbClr>
                </a:solidFill>
                <a:latin typeface="HY동녘B" pitchFamily="18" charset="-127"/>
                <a:ea typeface="HY동녘B" pitchFamily="18" charset="-127"/>
                <a:sym typeface="Wingdings"/>
              </a:rPr>
              <a:t>-</a:t>
            </a:r>
            <a:endParaRPr lang="en-US" altLang="ko-KR" sz="2100" b="1" dirty="0">
              <a:solidFill>
                <a:srgbClr val="0000FF">
                  <a:alpha val="100000"/>
                </a:srgbClr>
              </a:solidFill>
              <a:latin typeface="HY동녘B"/>
              <a:ea typeface="HY동녘B"/>
              <a:sym typeface="Wingdings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500" b="1" dirty="0">
              <a:solidFill>
                <a:srgbClr val="0000FF">
                  <a:alpha val="100000"/>
                </a:srgbClr>
              </a:solidFill>
              <a:latin typeface="HY동녘B"/>
              <a:ea typeface="HY동녘B"/>
              <a:sym typeface="Wingdings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b="1" dirty="0" smtClean="0">
                <a:solidFill>
                  <a:srgbClr val="0000FF">
                    <a:alpha val="100000"/>
                  </a:srgbClr>
                </a:solidFill>
                <a:latin typeface="HY동녘B"/>
                <a:ea typeface="HY동녘B"/>
                <a:sym typeface="Wingdings"/>
              </a:rPr>
              <a:t>       </a:t>
            </a:r>
          </a:p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ko-KR" sz="800" dirty="0">
              <a:solidFill>
                <a:srgbClr val="00B050">
                  <a:alpha val="100000"/>
                </a:srgbClr>
              </a:solidFill>
              <a:latin typeface="Franklin Gothic Book"/>
              <a:ea typeface="굴림"/>
              <a:sym typeface="Wingdings"/>
            </a:endParaRPr>
          </a:p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1600" dirty="0">
                <a:solidFill>
                  <a:srgbClr val="00B050">
                    <a:alpha val="100000"/>
                  </a:srgbClr>
                </a:solidFill>
                <a:latin typeface="Franklin Gothic Book"/>
                <a:ea typeface="굴림"/>
                <a:sym typeface="Wingdings"/>
              </a:rPr>
              <a:t>   </a:t>
            </a:r>
            <a:r>
              <a:rPr lang="ko-KR" altLang="en-US" sz="1600" dirty="0">
                <a:solidFill>
                  <a:srgbClr val="00B05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오랫동안 꿈을 그리는 사람은 마침내 그 꿈을 닮아 간다 </a:t>
            </a:r>
            <a:r>
              <a:rPr lang="en-US" altLang="ko-KR" sz="1600" dirty="0">
                <a:solidFill>
                  <a:srgbClr val="00B05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- </a:t>
            </a:r>
            <a:r>
              <a:rPr lang="ko-KR" altLang="en-US" sz="1600" dirty="0" err="1">
                <a:solidFill>
                  <a:srgbClr val="00B05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앙드레</a:t>
            </a:r>
            <a:r>
              <a:rPr lang="ko-KR" altLang="en-US" sz="1600" dirty="0">
                <a:solidFill>
                  <a:srgbClr val="00B05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말로</a:t>
            </a:r>
            <a:endParaRPr lang="ko-KR" altLang="ko-KR" sz="2000" i="1" dirty="0">
              <a:solidFill>
                <a:srgbClr val="00B05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7173" name="TextBox 7172"/>
          <p:cNvSpPr txBox="1"/>
          <p:nvPr/>
        </p:nvSpPr>
        <p:spPr>
          <a:xfrm>
            <a:off x="7625786" y="5754170"/>
            <a:ext cx="1729548" cy="1767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0" tIns="0" rIns="0" bIns="0" anchor="t">
            <a:spAutoFit/>
          </a:bodyPr>
          <a:lstStyle/>
          <a:p>
            <a:pPr algn="r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Date 2018. 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09. 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08</a:t>
            </a:r>
            <a:endParaRPr lang="ko-KR" altLang="en-US" sz="12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7174" name="TextBox 7173"/>
          <p:cNvSpPr txBox="1"/>
          <p:nvPr/>
        </p:nvSpPr>
        <p:spPr>
          <a:xfrm>
            <a:off x="5507975" y="4742420"/>
            <a:ext cx="3878419" cy="40337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0" tIns="0" rIns="0" bIns="0" anchor="t">
            <a:spAutoFit/>
          </a:bodyPr>
          <a:lstStyle/>
          <a:p>
            <a:pPr algn="r">
              <a:spcBef>
                <a:spcPct val="50000"/>
              </a:spcBef>
              <a:spcAft>
                <a:spcPct val="0"/>
              </a:spcAft>
              <a:defRPr lang="ko-KR" altLang="en-US"/>
            </a:pPr>
            <a:r>
              <a:rPr lang="en-US" altLang="ko-KR" sz="900" i="1" dirty="0">
                <a:latin typeface="Franklin Gothic Book"/>
                <a:ea typeface="굴림"/>
                <a:sym typeface="Wingdings"/>
              </a:rPr>
              <a:t>This document is confidential and is </a:t>
            </a:r>
            <a:r>
              <a:rPr lang="en-US" altLang="ko-KR" sz="1000" i="1" dirty="0">
                <a:latin typeface="Franklin Gothic Book"/>
                <a:ea typeface="굴림"/>
                <a:sym typeface="Wingdings"/>
              </a:rPr>
              <a:t>intended</a:t>
            </a:r>
            <a:r>
              <a:rPr lang="ko-KR" altLang="en-US" sz="900" i="1" dirty="0">
                <a:latin typeface="Franklin Gothic Book"/>
                <a:ea typeface="굴림"/>
                <a:sym typeface="Wingdings"/>
              </a:rPr>
              <a:t> </a:t>
            </a:r>
            <a:r>
              <a:rPr lang="en-US" altLang="ko-KR" sz="900" i="1" dirty="0">
                <a:latin typeface="Franklin Gothic Book"/>
                <a:ea typeface="굴림"/>
                <a:sym typeface="Wingdings"/>
              </a:rPr>
              <a:t>solely for the use and information of the client to whom it is addressed.</a:t>
            </a:r>
          </a:p>
          <a:p>
            <a:pPr algn="r">
              <a:lnSpc>
                <a:spcPct val="60000"/>
              </a:lnSpc>
              <a:spcBef>
                <a:spcPct val="30000"/>
              </a:spcBef>
              <a:spcAft>
                <a:spcPct val="0"/>
              </a:spcAft>
              <a:defRPr lang="ko-KR" altLang="en-US"/>
            </a:pPr>
            <a:r>
              <a:rPr lang="en-US" altLang="ko-KR" sz="800" i="1" dirty="0" err="1">
                <a:latin typeface="Franklin Gothic Book"/>
                <a:ea typeface="굴림"/>
                <a:sym typeface="Wingdings"/>
              </a:rPr>
              <a:t>Sogang</a:t>
            </a:r>
            <a:r>
              <a:rPr lang="en-US" altLang="ko-KR" sz="800" i="1" dirty="0">
                <a:latin typeface="Franklin Gothic Book"/>
                <a:ea typeface="굴림"/>
                <a:sym typeface="Wingdings"/>
              </a:rPr>
              <a:t> Machine Learning Lab</a:t>
            </a:r>
            <a:endParaRPr lang="ko-KR" altLang="ko-KR" sz="800" i="1" dirty="0">
              <a:latin typeface="Franklin Gothic Book"/>
              <a:ea typeface="굴림"/>
              <a:sym typeface="Wingdings"/>
            </a:endParaRPr>
          </a:p>
        </p:txBody>
      </p:sp>
      <p:sp>
        <p:nvSpPr>
          <p:cNvPr id="7175" name="TextBox 7174"/>
          <p:cNvSpPr txBox="1"/>
          <p:nvPr/>
        </p:nvSpPr>
        <p:spPr>
          <a:xfrm>
            <a:off x="8809707" y="117345"/>
            <a:ext cx="971483" cy="30987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1400" i="1" dirty="0" smtClean="0">
                <a:latin typeface="맑은 고딕"/>
                <a:ea typeface="맑은 고딕"/>
                <a:sym typeface="Wingdings"/>
              </a:rPr>
              <a:t>강의자료</a:t>
            </a:r>
            <a:endParaRPr lang="ko-KR" altLang="ko-KR" sz="1400" i="1" dirty="0">
              <a:latin typeface="맑은 고딕"/>
              <a:ea typeface="맑은 고딕"/>
              <a:sym typeface="Wingdings"/>
            </a:endParaRPr>
          </a:p>
        </p:txBody>
      </p:sp>
      <p:sp>
        <p:nvSpPr>
          <p:cNvPr id="7177" name="TextBox 7176"/>
          <p:cNvSpPr txBox="1"/>
          <p:nvPr/>
        </p:nvSpPr>
        <p:spPr>
          <a:xfrm>
            <a:off x="5598323" y="5287985"/>
            <a:ext cx="3857652" cy="46379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1200" dirty="0">
                <a:latin typeface="맑은 고딕"/>
                <a:ea typeface="맑은 고딕"/>
                <a:sym typeface="Wingdings"/>
              </a:rPr>
              <a:t>서강대 </a:t>
            </a:r>
            <a:r>
              <a:rPr lang="ko-KR" altLang="en-US" sz="1200" dirty="0" err="1">
                <a:latin typeface="맑은 고딕"/>
                <a:ea typeface="맑은 고딕"/>
                <a:sym typeface="Wingdings"/>
              </a:rPr>
              <a:t>혁신과경쟁</a:t>
            </a:r>
            <a:r>
              <a:rPr lang="ko-KR" altLang="en-US" sz="1200" dirty="0">
                <a:latin typeface="맑은 고딕"/>
                <a:ea typeface="맑은 고딕"/>
                <a:sym typeface="Wingdings"/>
              </a:rPr>
              <a:t> 연구센터 </a:t>
            </a:r>
            <a:r>
              <a:rPr lang="ko-KR" altLang="en-US" sz="1200" dirty="0" smtClean="0">
                <a:latin typeface="맑은 고딕"/>
                <a:ea typeface="맑은 고딕"/>
                <a:sym typeface="Wingdings"/>
              </a:rPr>
              <a:t>황문기 교수 </a:t>
            </a:r>
            <a:r>
              <a:rPr lang="en-US" altLang="ko-KR" sz="1200" dirty="0">
                <a:latin typeface="맑은 고딕"/>
                <a:ea typeface="맑은 고딕"/>
                <a:sym typeface="Wingdings"/>
              </a:rPr>
              <a:t/>
            </a:r>
            <a:br>
              <a:rPr lang="en-US" altLang="ko-KR" sz="1200" dirty="0">
                <a:latin typeface="맑은 고딕"/>
                <a:ea typeface="맑은 고딕"/>
                <a:sym typeface="Wingdings"/>
              </a:rPr>
            </a:br>
            <a:r>
              <a:rPr lang="en-US" altLang="ko-KR" sz="1200" dirty="0" smtClean="0">
                <a:latin typeface="맑은 고딕"/>
                <a:ea typeface="맑은 고딕"/>
                <a:sym typeface="Wingdings"/>
              </a:rPr>
              <a:t>SG </a:t>
            </a:r>
            <a:r>
              <a:rPr lang="ko-KR" altLang="en-US" sz="1200" dirty="0" err="1" smtClean="0">
                <a:latin typeface="맑은 고딕"/>
                <a:ea typeface="맑은 고딕"/>
                <a:sym typeface="Wingdings"/>
              </a:rPr>
              <a:t>머신러닝</a:t>
            </a:r>
            <a:r>
              <a:rPr lang="ko-KR" altLang="en-US" sz="1200" dirty="0" smtClean="0"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200" dirty="0" smtClean="0">
                <a:latin typeface="맑은 고딕"/>
                <a:ea typeface="맑은 고딕"/>
                <a:sym typeface="Wingdings"/>
              </a:rPr>
              <a:t>Lab</a:t>
            </a:r>
            <a:endParaRPr lang="ko-KR" altLang="en-US" sz="1200" dirty="0">
              <a:latin typeface="맑은 고딕"/>
              <a:ea typeface="맑은 고딕"/>
              <a:sym typeface="Wingdings"/>
            </a:endParaRPr>
          </a:p>
        </p:txBody>
      </p:sp>
      <p:sp>
        <p:nvSpPr>
          <p:cNvPr id="7179" name="직사각형 7178"/>
          <p:cNvSpPr/>
          <p:nvPr/>
        </p:nvSpPr>
        <p:spPr>
          <a:xfrm>
            <a:off x="1835969" y="2406158"/>
            <a:ext cx="1235630" cy="449472"/>
          </a:xfrm>
          <a:prstGeom prst="rect">
            <a:avLst/>
          </a:prstGeom>
          <a:solidFill>
            <a:schemeClr val="bg1"/>
          </a:solidFill>
          <a:ln w="9491" cap="flat" cmpd="sng" algn="ctr">
            <a:solidFill>
              <a:srgbClr val="DAD3CC"/>
            </a:solidFill>
            <a:prstDash val="solid"/>
            <a:round/>
          </a:ln>
        </p:spPr>
      </p:sp>
      <p:sp>
        <p:nvSpPr>
          <p:cNvPr id="7180" name="직사각형 7179"/>
          <p:cNvSpPr/>
          <p:nvPr/>
        </p:nvSpPr>
        <p:spPr>
          <a:xfrm>
            <a:off x="1835969" y="2968371"/>
            <a:ext cx="1235630" cy="1122899"/>
          </a:xfrm>
          <a:prstGeom prst="rect">
            <a:avLst/>
          </a:prstGeom>
          <a:solidFill>
            <a:schemeClr val="bg1"/>
          </a:solidFill>
          <a:ln w="9491" cap="flat" cmpd="sng" algn="ctr">
            <a:solidFill>
              <a:srgbClr val="DAD3CC"/>
            </a:solidFill>
            <a:prstDash val="solid"/>
            <a:round/>
          </a:ln>
        </p:spPr>
      </p:sp>
      <p:pic>
        <p:nvPicPr>
          <p:cNvPr id="7181" name="그림 7180"/>
          <p:cNvPicPr/>
          <p:nvPr/>
        </p:nvPicPr>
        <p:blipFill rotWithShape="1">
          <a:blip r:embed="rId3">
            <a:lum/>
          </a:blip>
          <a:srcRect t="9190" b="25740"/>
          <a:stretch>
            <a:fillRect/>
          </a:stretch>
        </p:blipFill>
        <p:spPr>
          <a:xfrm>
            <a:off x="1845527" y="2441110"/>
            <a:ext cx="1216591" cy="40497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182" name="직사각형 7181"/>
          <p:cNvSpPr/>
          <p:nvPr/>
        </p:nvSpPr>
        <p:spPr>
          <a:xfrm>
            <a:off x="1835969" y="1845517"/>
            <a:ext cx="1235630" cy="449472"/>
          </a:xfrm>
          <a:prstGeom prst="rect">
            <a:avLst/>
          </a:prstGeom>
          <a:solidFill>
            <a:srgbClr val="FFC32D"/>
          </a:solidFill>
          <a:ln w="25400" cap="flat" cmpd="sng" algn="ctr">
            <a:noFill/>
            <a:prstDash val="solid"/>
            <a:round/>
          </a:ln>
        </p:spPr>
      </p:sp>
      <p:sp>
        <p:nvSpPr>
          <p:cNvPr id="7183" name="직사각형 7182"/>
          <p:cNvSpPr/>
          <p:nvPr/>
        </p:nvSpPr>
        <p:spPr>
          <a:xfrm>
            <a:off x="489171" y="2968371"/>
            <a:ext cx="1235630" cy="1122899"/>
          </a:xfrm>
          <a:prstGeom prst="rect">
            <a:avLst/>
          </a:prstGeom>
          <a:solidFill>
            <a:srgbClr val="F7633D"/>
          </a:solidFill>
          <a:ln w="25400" cap="flat" cmpd="sng" algn="ctr">
            <a:noFill/>
            <a:prstDash val="solid"/>
            <a:round/>
          </a:ln>
        </p:spPr>
      </p:sp>
      <p:pic>
        <p:nvPicPr>
          <p:cNvPr id="7184" name="그림 7183" descr="Pict"/>
          <p:cNvPicPr/>
          <p:nvPr/>
        </p:nvPicPr>
        <p:blipFill rotWithShape="1">
          <a:blip r:embed="rId4">
            <a:lum/>
          </a:blip>
          <a:srcRect l="56960" t="18610" r="3980" b="24500"/>
          <a:stretch>
            <a:fillRect/>
          </a:stretch>
        </p:blipFill>
        <p:spPr>
          <a:xfrm>
            <a:off x="1766120" y="4159547"/>
            <a:ext cx="1372203" cy="25092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7185" name="그림 7184" descr="Pict"/>
          <p:cNvPicPr/>
          <p:nvPr/>
        </p:nvPicPr>
        <p:blipFill rotWithShape="1">
          <a:blip r:embed="rId4">
            <a:lum/>
          </a:blip>
          <a:srcRect l="13260" t="21420" r="56740" b="9570"/>
          <a:stretch>
            <a:fillRect/>
          </a:stretch>
        </p:blipFill>
        <p:spPr>
          <a:xfrm>
            <a:off x="794086" y="4172278"/>
            <a:ext cx="1052994" cy="30335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7186" name="그림 7185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953502" y="3001761"/>
            <a:ext cx="929096" cy="10815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187" name="직사각형 7186"/>
          <p:cNvSpPr/>
          <p:nvPr/>
        </p:nvSpPr>
        <p:spPr>
          <a:xfrm>
            <a:off x="238257" y="6146440"/>
            <a:ext cx="9434011" cy="64322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38" y="5930921"/>
            <a:ext cx="1728648" cy="5293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3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.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국내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〮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외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언론사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257" y="657912"/>
            <a:ext cx="9360980" cy="3714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국내 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60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여개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,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해외 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90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여개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주요 언론사 뉴스 데이터 수집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073493" y="6575253"/>
            <a:ext cx="538418" cy="1842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 sz="1200">
                <a:solidFill>
                  <a:srgbClr val="000000">
                    <a:tint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pPr algn="r"/>
              <a:t>9</a:t>
            </a:fld>
            <a:endParaRPr lang="en-US" altLang="en-US" sz="1200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075842" y="1535572"/>
            <a:ext cx="3985078" cy="4560014"/>
            <a:chOff x="5459570" y="2317958"/>
            <a:chExt cx="2754421" cy="3565261"/>
          </a:xfrm>
        </p:grpSpPr>
        <p:pic>
          <p:nvPicPr>
            <p:cNvPr id="11" name="Picture 3">
              <a:extLst>
                <a:ext uri="{FF2B5EF4-FFF2-40B4-BE49-F238E27FC236}">
                  <a16:creationId xmlns="" xmlns:a16="http://schemas.microsoft.com/office/drawing/2014/main" id="{4132CB7D-FA3C-7C4F-B06D-2B8376E6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9570" y="2317958"/>
              <a:ext cx="1381884" cy="3565261"/>
            </a:xfrm>
            <a:prstGeom prst="rect">
              <a:avLst/>
            </a:prstGeom>
          </p:spPr>
        </p:pic>
        <p:pic>
          <p:nvPicPr>
            <p:cNvPr id="12" name="Picture 5">
              <a:extLst>
                <a:ext uri="{FF2B5EF4-FFF2-40B4-BE49-F238E27FC236}">
                  <a16:creationId xmlns="" xmlns:a16="http://schemas.microsoft.com/office/drawing/2014/main" id="{9BB58665-67FD-8245-B70F-3F7737AD1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9670" y="2333248"/>
              <a:ext cx="1334321" cy="344254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514259" y="1557885"/>
            <a:ext cx="49453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해외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90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여개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국내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60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여개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  언론사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뉴스 데이터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수집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영문  뉴스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리서치 요약 번역 제공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 Twitter, Facebook,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Instargram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관련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Buzz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량 수집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국내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네이버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카페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블로그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분석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버전 개발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 App.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베타버전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한경핀테크대상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서비스부문 최우수상 수상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설명선 2 3"/>
          <p:cNvSpPr/>
          <p:nvPr/>
        </p:nvSpPr>
        <p:spPr>
          <a:xfrm>
            <a:off x="4918747" y="1485858"/>
            <a:ext cx="4430281" cy="4609728"/>
          </a:xfrm>
          <a:prstGeom prst="borderCallout2">
            <a:avLst>
              <a:gd name="adj1" fmla="val 18750"/>
              <a:gd name="adj2" fmla="val -2218"/>
              <a:gd name="adj3" fmla="val 18750"/>
              <a:gd name="adj4" fmla="val -16667"/>
              <a:gd name="adj5" fmla="val 5604"/>
              <a:gd name="adj6" fmla="val -41889"/>
            </a:avLst>
          </a:prstGeom>
          <a:noFill/>
          <a:ln w="3175"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3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4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.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뉴스 </a:t>
            </a:r>
            <a:r>
              <a:rPr lang="en-US" altLang="ko-KR" sz="2000" b="1" dirty="0" err="1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Watchlist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화면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93" y="6575253"/>
            <a:ext cx="538418" cy="184200"/>
          </a:xfr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 algn="r"/>
              <a:t>10</a:t>
            </a:fld>
            <a:endParaRPr lang="en-US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257" y="657912"/>
            <a:ext cx="9360980" cy="3714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국내뉴스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,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해외뉴스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,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글로벌 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핫토픽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, Buzz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량 감성분석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,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뉴스분석 등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메뉴 제공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10652" y="1260906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9) SG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Lab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뉴스 텍스트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95" y="1260906"/>
            <a:ext cx="7952217" cy="490670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73205" y="1626028"/>
            <a:ext cx="1872208" cy="1944216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9628" y="3786268"/>
            <a:ext cx="2592288" cy="65317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국내뉴스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해외뉴스 요약분석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글로벌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핫토픽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 Buzz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량 감성분석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>
            <a:off x="2617420" y="3210204"/>
            <a:ext cx="1872208" cy="10081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740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5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.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뉴스 검색 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257" y="657912"/>
            <a:ext cx="9360980" cy="3714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언론사 선택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073493" y="6575253"/>
            <a:ext cx="538418" cy="1842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 sz="1200">
                <a:solidFill>
                  <a:srgbClr val="000000">
                    <a:tint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pPr algn="r"/>
              <a:t>11</a:t>
            </a:fld>
            <a:endParaRPr lang="en-US" altLang="en-US" sz="1200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84" y="1269777"/>
            <a:ext cx="8579217" cy="482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84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6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.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뉴스 검색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257" y="657912"/>
            <a:ext cx="9360980" cy="3714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AI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분류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카테고리 선택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073493" y="6575253"/>
            <a:ext cx="538418" cy="1842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 sz="1200">
                <a:solidFill>
                  <a:srgbClr val="000000">
                    <a:tint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pPr algn="r"/>
              <a:t>12</a:t>
            </a:fld>
            <a:endParaRPr lang="en-US" altLang="en-US" sz="1200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41" y="1269776"/>
            <a:ext cx="8579216" cy="482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5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7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.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뉴스 분석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93" y="6575253"/>
            <a:ext cx="538418" cy="184200"/>
          </a:xfr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 algn="r"/>
              <a:t>13</a:t>
            </a:fld>
            <a:endParaRPr lang="en-US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257" y="657912"/>
            <a:ext cx="9360980" cy="3714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Buzz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량 분석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,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감성분석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,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키워드 분석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51" y="1461539"/>
            <a:ext cx="8111942" cy="463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49842" y="6052197"/>
            <a:ext cx="58625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http://watch.moya.ai/analyze?search=%EC%82%BC%EC%84%B1%EC%A0%84%EC%9E%90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20337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8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.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뉴</a:t>
            </a:r>
            <a:r>
              <a:rPr lang="ko-KR" altLang="en-US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스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분석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257" y="657912"/>
            <a:ext cx="9360980" cy="3714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일별 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Buzz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분</a:t>
            </a:r>
            <a:r>
              <a:rPr lang="ko-KR" altLang="en-US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석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073493" y="6575253"/>
            <a:ext cx="538418" cy="1842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 sz="1200">
                <a:solidFill>
                  <a:srgbClr val="000000">
                    <a:tint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pPr algn="r"/>
              <a:t>14</a:t>
            </a:fld>
            <a:endParaRPr lang="en-US" altLang="en-US" sz="1200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Shape 497">
            <a:extLst>
              <a:ext uri="{FF2B5EF4-FFF2-40B4-BE49-F238E27FC236}">
                <a16:creationId xmlns="" xmlns:a16="http://schemas.microsoft.com/office/drawing/2014/main" id="{A3F93251-F7E6-A241-B1A1-8F58297B3C5A}"/>
              </a:ext>
            </a:extLst>
          </p:cNvPr>
          <p:cNvSpPr txBox="1">
            <a:spLocks/>
          </p:cNvSpPr>
          <p:nvPr/>
        </p:nvSpPr>
        <p:spPr>
          <a:xfrm>
            <a:off x="5171462" y="2720905"/>
            <a:ext cx="4017425" cy="265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(1)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페이스북</a:t>
            </a: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일 마크 저커버그의 국회 청문회 출석으로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BUZZ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급증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(2)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스타벅스</a:t>
            </a: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월 미국 스타벅스 직원의 인종차별로 전 매장 휴무 및 모든 직원 대상 교육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진행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>
              <a:lnSpc>
                <a:spcPct val="150000"/>
              </a:lnSpc>
              <a:spcBef>
                <a:spcPts val="500"/>
              </a:spcBef>
              <a:buClrTx/>
              <a:buSzTx/>
              <a:buFont typeface="Wingdings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구글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3/27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블록체인 기술개발관련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Buzz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량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급증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37950" y="1197750"/>
            <a:ext cx="3601350" cy="4923786"/>
            <a:chOff x="921568" y="1274424"/>
            <a:chExt cx="4262876" cy="5711436"/>
          </a:xfrm>
        </p:grpSpPr>
        <p:pic>
          <p:nvPicPr>
            <p:cNvPr id="6" name="Picture 10">
              <a:extLst>
                <a:ext uri="{FF2B5EF4-FFF2-40B4-BE49-F238E27FC236}">
                  <a16:creationId xmlns="" xmlns:a16="http://schemas.microsoft.com/office/drawing/2014/main" id="{2A53EA29-73AE-0144-98EA-9CEDE6DC0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869" y="3286533"/>
              <a:ext cx="4262574" cy="1944729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1" name="Picture 13">
              <a:extLst>
                <a:ext uri="{FF2B5EF4-FFF2-40B4-BE49-F238E27FC236}">
                  <a16:creationId xmlns="" xmlns:a16="http://schemas.microsoft.com/office/drawing/2014/main" id="{0D27F495-4E3E-1E43-ACD0-719E84C3B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869" y="1274424"/>
              <a:ext cx="4262574" cy="1950670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3891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568" y="5303289"/>
              <a:ext cx="4262876" cy="1682571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963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9. App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화면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257" y="657912"/>
            <a:ext cx="9360980" cy="3714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국내뉴스 화면</a:t>
            </a: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(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예시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)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073493" y="6575253"/>
            <a:ext cx="538418" cy="1842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 sz="1200">
                <a:solidFill>
                  <a:srgbClr val="000000">
                    <a:tint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pPr algn="r"/>
              <a:t>15</a:t>
            </a:fld>
            <a:endParaRPr lang="en-US" altLang="en-US" sz="1200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4345" y="2350182"/>
            <a:ext cx="9254825" cy="3313242"/>
            <a:chOff x="417680" y="1558246"/>
            <a:chExt cx="10922587" cy="4534535"/>
          </a:xfrm>
        </p:grpSpPr>
        <p:pic>
          <p:nvPicPr>
            <p:cNvPr id="4096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80" y="1558246"/>
              <a:ext cx="2545399" cy="453355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780" y="1558247"/>
              <a:ext cx="2545952" cy="45345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6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876" y="1611854"/>
              <a:ext cx="2515300" cy="447994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65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301" y="1602747"/>
              <a:ext cx="2520966" cy="449003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849842" y="1773966"/>
            <a:ext cx="8571213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키워드 뉴스 리스트                       뉴스 보관함                          키워드 요약뉴스                    관심키워드 등록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5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10. App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화면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257" y="657912"/>
            <a:ext cx="9360980" cy="3714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글로벌 뉴스 화면</a:t>
            </a: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(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예시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)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073493" y="6575253"/>
            <a:ext cx="538418" cy="1842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 sz="1200">
                <a:solidFill>
                  <a:srgbClr val="000000">
                    <a:tint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pPr algn="r"/>
              <a:t>16</a:t>
            </a:fld>
            <a:endParaRPr lang="en-US" altLang="en-US" sz="1200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4435" y="1635466"/>
            <a:ext cx="5546079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심볼 리스트                                                        심볼 뉴스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20" y="2102965"/>
            <a:ext cx="2160810" cy="384856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651" y="2112587"/>
            <a:ext cx="2160810" cy="384856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193"/>
          <p:cNvSpPr txBox="1"/>
          <p:nvPr/>
        </p:nvSpPr>
        <p:spPr>
          <a:xfrm>
            <a:off x="238248" y="1349981"/>
            <a:ext cx="8423898" cy="651204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0" tIns="0" rIns="0" bIns="0" anchor="b">
            <a:noAutofit/>
          </a:bodyPr>
          <a:lstStyle/>
          <a:p>
            <a:pPr defTabSz="91385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Contents</a:t>
            </a:r>
          </a:p>
        </p:txBody>
      </p:sp>
      <p:sp>
        <p:nvSpPr>
          <p:cNvPr id="8195" name="TextBox 8194"/>
          <p:cNvSpPr txBox="1"/>
          <p:nvPr/>
        </p:nvSpPr>
        <p:spPr>
          <a:xfrm>
            <a:off x="416139" y="2287067"/>
            <a:ext cx="6111431" cy="328757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386" tIns="45690" rIns="91386" bIns="45690" anchor="t">
            <a:noAutofit/>
          </a:bodyPr>
          <a:lstStyle/>
          <a:p>
            <a:pPr marL="359784" indent="-359784"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ko-KR" altLang="en-US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뉴스 </a:t>
            </a:r>
            <a:r>
              <a:rPr lang="ko-KR" altLang="en-US" b="1" dirty="0" err="1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빅데이터</a:t>
            </a:r>
            <a:r>
              <a:rPr lang="ko-KR" altLang="en-US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사례 </a:t>
            </a:r>
            <a:endParaRPr lang="en-US" altLang="ko-KR" b="1" dirty="0" smtClean="0">
              <a:solidFill>
                <a:srgbClr val="FFFFFF">
                  <a:lumMod val="65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marL="359784" indent="-359784"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en-US" altLang="ko-KR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AI News</a:t>
            </a:r>
            <a:r>
              <a:rPr lang="ko-KR" altLang="en-US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Assistant </a:t>
            </a:r>
          </a:p>
          <a:p>
            <a:pPr marL="359784" indent="-359784"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실습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defRPr lang="ko-KR" altLang="en-US"/>
            </a:pPr>
            <a:r>
              <a:rPr lang="en-US" altLang="ko-KR" sz="1600" b="1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sz="1600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   - Sentiment </a:t>
            </a:r>
            <a:r>
              <a:rPr lang="ko-KR" altLang="en-US" sz="1600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시각화</a:t>
            </a:r>
            <a:endParaRPr lang="en-US" altLang="ko-KR" sz="1600" b="1" dirty="0" smtClean="0">
              <a:solidFill>
                <a:srgbClr val="FFFFFF">
                  <a:lumMod val="65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defRPr lang="ko-KR" altLang="en-US"/>
            </a:pPr>
            <a:r>
              <a:rPr lang="en-US" altLang="ko-KR" sz="1600" b="1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sz="1600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  </a:t>
            </a:r>
            <a:endParaRPr lang="ko-KR" altLang="en-US" sz="1600" b="1" dirty="0">
              <a:solidFill>
                <a:srgbClr val="FFFFFF">
                  <a:lumMod val="65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426057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1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. Sentiment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데이터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257" y="657912"/>
            <a:ext cx="9360980" cy="3714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Market Sentiment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시각화 실습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073493" y="6575253"/>
            <a:ext cx="538418" cy="1842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 sz="1200">
                <a:solidFill>
                  <a:srgbClr val="000000">
                    <a:tint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pPr algn="r"/>
              <a:t>18</a:t>
            </a:fld>
            <a:endParaRPr lang="en-US" altLang="en-US" sz="1200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77" y="1197750"/>
            <a:ext cx="7473559" cy="489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96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193"/>
          <p:cNvSpPr txBox="1"/>
          <p:nvPr/>
        </p:nvSpPr>
        <p:spPr>
          <a:xfrm>
            <a:off x="238248" y="1349981"/>
            <a:ext cx="8423898" cy="651204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0" tIns="0" rIns="0" bIns="0" anchor="b">
            <a:noAutofit/>
          </a:bodyPr>
          <a:lstStyle/>
          <a:p>
            <a:pPr defTabSz="91385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Contents</a:t>
            </a:r>
          </a:p>
        </p:txBody>
      </p:sp>
      <p:sp>
        <p:nvSpPr>
          <p:cNvPr id="8195" name="TextBox 8194"/>
          <p:cNvSpPr txBox="1"/>
          <p:nvPr/>
        </p:nvSpPr>
        <p:spPr>
          <a:xfrm>
            <a:off x="416139" y="2287067"/>
            <a:ext cx="6111431" cy="328757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386" tIns="45690" rIns="91386" bIns="45690" anchor="t">
            <a:noAutofit/>
          </a:bodyPr>
          <a:lstStyle/>
          <a:p>
            <a:pPr marL="359784" indent="-359784"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/>
              </a:rPr>
              <a:t>뉴스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  <a:sym typeface="Wingdings"/>
              </a:rPr>
              <a:t>빅데이터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사례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marL="359784" indent="-359784"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AI News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Assistant 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marL="359784" indent="-359784"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실습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defRPr lang="ko-KR" altLang="en-US"/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   - Sentiment 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시각화</a:t>
            </a:r>
            <a:endParaRPr lang="en-US" altLang="ko-KR" sz="160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defRPr lang="ko-KR" altLang="en-US"/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 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450864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78" y="912465"/>
            <a:ext cx="7775788" cy="5111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29" y="3415836"/>
            <a:ext cx="4371837" cy="2479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194" y="212842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Contact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035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94" y="1845934"/>
            <a:ext cx="7780763" cy="26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직사각형 4"/>
          <p:cNvSpPr>
            <a:spLocks noChangeArrowheads="1"/>
          </p:cNvSpPr>
          <p:nvPr/>
        </p:nvSpPr>
        <p:spPr bwMode="auto">
          <a:xfrm>
            <a:off x="2968500" y="4790120"/>
            <a:ext cx="4219940" cy="37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0" rIns="91404" bIns="45700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Franklin Gothic Book" panose="020B0503020102020204" pitchFamily="34" charset="0"/>
                <a:ea typeface="맑은 고딕" panose="020B0503020000020004" pitchFamily="50" charset="-127"/>
              </a:defRPr>
            </a:lvl9pPr>
          </a:lstStyle>
          <a:p>
            <a:pPr defTabSz="91449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00" b="1">
                <a:solidFill>
                  <a:srgbClr val="FF0000"/>
                </a:solidFill>
                <a:latin typeface="맑은 고딕" pitchFamily="50" charset="-127"/>
              </a:rPr>
              <a:t>전체 </a:t>
            </a:r>
            <a:r>
              <a:rPr lang="en-US" altLang="ko-KR" sz="1800" b="1">
                <a:solidFill>
                  <a:srgbClr val="FF0000"/>
                </a:solidFill>
                <a:latin typeface="맑은 고딕" pitchFamily="50" charset="-127"/>
              </a:rPr>
              <a:t>DBU 30</a:t>
            </a:r>
            <a:r>
              <a:rPr lang="ko-KR" altLang="en-US" sz="1800" b="1">
                <a:solidFill>
                  <a:srgbClr val="FF0000"/>
                </a:solidFill>
                <a:latin typeface="맑은 고딕" pitchFamily="50" charset="-127"/>
              </a:rPr>
              <a:t>년</a:t>
            </a:r>
            <a:r>
              <a:rPr lang="en-US" altLang="ko-KR" sz="1800" b="1">
                <a:solidFill>
                  <a:srgbClr val="FF0000"/>
                </a:solidFill>
                <a:latin typeface="맑은 고딕" pitchFamily="50" charset="-127"/>
              </a:rPr>
              <a:t>+ / 1,571,112,904 </a:t>
            </a:r>
            <a:r>
              <a:rPr lang="ko-KR" altLang="en-US" sz="1800" b="1">
                <a:solidFill>
                  <a:srgbClr val="FF0000"/>
                </a:solidFill>
                <a:latin typeface="맑은 고딕" pitchFamily="50" charset="-127"/>
              </a:rPr>
              <a:t>건</a:t>
            </a:r>
            <a:r>
              <a:rPr lang="en-US" altLang="ko-KR" sz="1800" b="1">
                <a:solidFill>
                  <a:srgbClr val="FF0000"/>
                </a:solidFill>
                <a:latin typeface="맑은 고딕" pitchFamily="50" charset="-127"/>
              </a:rPr>
              <a:t>+</a:t>
            </a:r>
            <a:endParaRPr lang="ko-KR" altLang="en-US" sz="1800">
              <a:solidFill>
                <a:srgbClr val="FF0000"/>
              </a:solidFill>
              <a:latin typeface="맑은 고딕" pitchFamily="50" charset="-127"/>
            </a:endParaRPr>
          </a:p>
        </p:txBody>
      </p:sp>
      <p:pic>
        <p:nvPicPr>
          <p:cNvPr id="22534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94" y="5401587"/>
            <a:ext cx="7167704" cy="4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제목 1"/>
          <p:cNvSpPr txBox="1">
            <a:spLocks/>
          </p:cNvSpPr>
          <p:nvPr/>
        </p:nvSpPr>
        <p:spPr>
          <a:xfrm>
            <a:off x="182740" y="214416"/>
            <a:ext cx="9335645" cy="649588"/>
          </a:xfrm>
          <a:prstGeom prst="rect">
            <a:avLst/>
          </a:prstGeom>
        </p:spPr>
        <p:txBody>
          <a:bodyPr lIns="91404" tIns="45700" rIns="91404" bIns="45700"/>
          <a:lstStyle/>
          <a:p>
            <a:pPr defTabSz="9144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경제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〮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금융 </a:t>
            </a:r>
            <a:r>
              <a:rPr kumimoji="1" lang="ko-KR" altLang="en-US" sz="20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sz="20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75" name="제목 61"/>
          <p:cNvSpPr txBox="1">
            <a:spLocks/>
          </p:cNvSpPr>
          <p:nvPr/>
        </p:nvSpPr>
        <p:spPr>
          <a:xfrm>
            <a:off x="251030" y="692470"/>
            <a:ext cx="9335645" cy="649589"/>
          </a:xfrm>
          <a:prstGeom prst="rect">
            <a:avLst/>
          </a:prstGeom>
        </p:spPr>
        <p:txBody>
          <a:bodyPr lIns="91404" tIns="45700" rIns="91404" bIns="45700"/>
          <a:lstStyle/>
          <a:p>
            <a:pPr defTabSz="91449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경제</a:t>
            </a:r>
            <a:r>
              <a:rPr lang="ko-KR" altLang="en-US" b="1" kern="0" dirty="0" smtClean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〮</a:t>
            </a:r>
            <a:r>
              <a:rPr lang="ko-KR" altLang="en-US" b="1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금융 </a:t>
            </a:r>
            <a:r>
              <a:rPr lang="ko-KR" altLang="en-US" b="1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빅데이터</a:t>
            </a:r>
            <a:r>
              <a:rPr lang="ko-KR" altLang="en-US" b="1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b="1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b="1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시장데이터</a:t>
            </a:r>
            <a:r>
              <a:rPr lang="en-US" altLang="ko-KR" b="1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, </a:t>
            </a:r>
            <a:r>
              <a:rPr lang="ko-KR" altLang="en-US" b="1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뉴스 </a:t>
            </a:r>
            <a:r>
              <a:rPr lang="ko-KR" altLang="en-US" b="1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미디어</a:t>
            </a:r>
            <a:r>
              <a:rPr lang="en-US" altLang="ko-KR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전문가 </a:t>
            </a:r>
            <a:r>
              <a:rPr lang="ko-KR" altLang="en-US" b="1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분석</a:t>
            </a:r>
            <a:r>
              <a:rPr lang="en-US" altLang="ko-KR" b="1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(α) etc..)</a:t>
            </a:r>
            <a:endParaRPr lang="ko-KR" altLang="en-US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93" y="6575253"/>
            <a:ext cx="538418" cy="184200"/>
          </a:xfr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 sz="1200">
                <a:solidFill>
                  <a:srgbClr val="000000">
                    <a:tint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</a:t>
            </a:fld>
            <a:endParaRPr lang="en-US" altLang="en-US" sz="1200" dirty="0">
              <a:solidFill>
                <a:srgbClr val="000000">
                  <a:tint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02949" y="1424940"/>
            <a:ext cx="2448918" cy="276999"/>
          </a:xfrm>
          <a:prstGeom prst="rect">
            <a:avLst/>
          </a:prstGeom>
        </p:spPr>
        <p:txBody>
          <a:bodyPr wrap="square" lIns="91404" tIns="45700" rIns="91404" bIns="45700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ko-KR" altLang="en-US" sz="1200" dirty="0" smtClean="0">
                <a:latin typeface="맑은 고딕"/>
                <a:ea typeface="맑은 고딕"/>
              </a:rPr>
              <a:t>〮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경제 데이터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51867" y="1845934"/>
            <a:ext cx="2664999" cy="133252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1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64606" y="1392606"/>
            <a:ext cx="1729023" cy="277035"/>
          </a:xfrm>
          <a:prstGeom prst="rect">
            <a:avLst/>
          </a:prstGeom>
          <a:noFill/>
        </p:spPr>
        <p:txBody>
          <a:bodyPr wrap="square" lIns="91477" tIns="45738" rIns="91477" bIns="45738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기존 방식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1112" y="1689181"/>
            <a:ext cx="3962344" cy="4432019"/>
          </a:xfrm>
          <a:prstGeom prst="rect">
            <a:avLst/>
          </a:prstGeom>
          <a:solidFill>
            <a:srgbClr val="CCECFF"/>
          </a:solidFill>
          <a:ln w="6350">
            <a:solidFill>
              <a:schemeClr val="tx1">
                <a:lumMod val="50000"/>
                <a:lumOff val="50000"/>
                <a:alpha val="99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77" tIns="45738" rIns="91477" bIns="45738" rtlCol="0">
            <a:spAutoFit/>
          </a:bodyPr>
          <a:lstStyle/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기사를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직접 검색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수집</a:t>
            </a: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기사 텍스트 전체에 대한 이해 필요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저널리즘에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대한 부가적 이해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매끄러운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영어 텍스트 독해 필요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기사의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논조 파악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모든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텍스트를 파악해야 중복 여부 확인 가능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: 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사전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 미비</a:t>
            </a: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기사의 영향력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BUZZ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파악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이슈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정형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데이터와 비정형 데이터 모두 직접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수집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비정형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데이터 분석에 추가적 인력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비용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소요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인력을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통한 반복적인 분석작업 진행을 통한 업무 비효율성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발생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2501" y="1699753"/>
            <a:ext cx="3962344" cy="4455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  <a:alpha val="99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77" tIns="45738" rIns="91477" bIns="45738" rtlCol="0" anchor="ctr">
            <a:spAutoFit/>
          </a:bodyPr>
          <a:lstStyle/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90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여개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해외 언론사 기사를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자동수집하여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요약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중복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기사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필터링</a:t>
            </a:r>
            <a:endParaRPr lang="ko-KR" altLang="en-US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요약문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확인으로 전체 텍스트 이해에 필요한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시간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감소 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원문 확인 가능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  -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긍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〮부정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분석을 통한 감성지수 산출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Context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파악 </a:t>
            </a:r>
            <a:endParaRPr lang="ko-KR" altLang="en-US" sz="1100" dirty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뉴스 자체의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BUZZ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량 확인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가능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비정형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데이터를 자동으로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수집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딥러닝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AI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가 비정형 데이터를 계량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수치화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분석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사용자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편리성을 위해 간편한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UI, UX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85864" indent="-28586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5298" y="1403679"/>
            <a:ext cx="1945104" cy="277035"/>
          </a:xfrm>
          <a:prstGeom prst="rect">
            <a:avLst/>
          </a:prstGeom>
          <a:noFill/>
        </p:spPr>
        <p:txBody>
          <a:bodyPr wrap="square" lIns="91477" tIns="45738" rIns="91477" bIns="45738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AI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요약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Buzz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194" y="212842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2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. AI News Assistant 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8257" y="657911"/>
            <a:ext cx="9360980" cy="64843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AI News Assistant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솔루션은 기존의 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Portal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방식의 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백화점식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뉴스 정보가 아닌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,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개인이 미리 보고자 하는 키워드와 시간대를 설정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,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효율적으로 뉴스를 소비하는 개인화된 서비스</a:t>
            </a:r>
            <a:endParaRPr lang="ko-KR" altLang="en-US" b="1" dirty="0" smtClean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073493" y="6575253"/>
            <a:ext cx="538418" cy="1842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 sz="1200">
                <a:solidFill>
                  <a:srgbClr val="000000">
                    <a:tint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pPr algn="r"/>
              <a:t>3</a:t>
            </a:fld>
            <a:endParaRPr lang="en-US" altLang="en-US" sz="1200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3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. 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Case Study – 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Market 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Sentiment 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93" y="6575253"/>
            <a:ext cx="538418" cy="184200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algn="r">
              <a:defRPr lang="ko-KR" altLang="en-US"/>
            </a:pPr>
            <a:fld id="{AD22CD3B-FDDF-4998-970C-76E6E0BEC65F}" type="slidenum">
              <a:rPr lang="en-US" altLang="en-US">
                <a:solidFill>
                  <a:srgbClr val="000000">
                    <a:tint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 lang="ko-KR" altLang="en-US"/>
              </a:pPr>
              <a:t>4</a:t>
            </a:fld>
            <a:endParaRPr lang="en-US" altLang="en-US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257" y="657912"/>
            <a:ext cx="9360980" cy="3714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경제 뉴스기사 감성분석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(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긍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〮부정 분석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)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☞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경제지수化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74301" y="2104602"/>
            <a:ext cx="1999893" cy="276999"/>
          </a:xfrm>
          <a:prstGeom prst="rect">
            <a:avLst/>
          </a:prstGeom>
        </p:spPr>
        <p:txBody>
          <a:bodyPr wrap="square" lIns="91404" tIns="45700" rIns="91404" bIns="4570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6) NCI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GDP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3761" y="5299651"/>
            <a:ext cx="5052308" cy="369332"/>
          </a:xfrm>
          <a:prstGeom prst="rect">
            <a:avLst/>
          </a:prstGeom>
        </p:spPr>
        <p:txBody>
          <a:bodyPr wrap="square" lIns="91404" tIns="45700" rIns="91404" bIns="45700">
            <a:spAutoFit/>
          </a:bodyPr>
          <a:lstStyle/>
          <a:p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Thorsrud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(2016a)       </a:t>
            </a:r>
          </a:p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회색 음영은 경기침체기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09200" y="2012629"/>
            <a:ext cx="3639828" cy="41549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 lIns="91404" tIns="45700" rIns="91404" bIns="45700">
            <a:spAutoFit/>
          </a:bodyPr>
          <a:lstStyle/>
          <a:p>
            <a:pPr marL="285634" indent="-285634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신문기사로부터 추출한 텍스트 정보도 경기순환지수 및 분기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GDP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성장률을 추정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</a:t>
            </a:r>
          </a:p>
          <a:p>
            <a:pPr marL="285634" indent="-285634">
              <a:buFont typeface="Wingdings" panose="05000000000000000000" pitchFamily="2" charset="2"/>
              <a:buChar char="§"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634" indent="-285634"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Thorsrud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노르웨이의 주요 일간 경제신문인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Dagen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Naringsliv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(DN)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뉴스기사를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Latent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Dirichlet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Allocation(LDA)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모형을 이용하여 기사에 나타나는 단어들을 바탕으로 신문기사를 여러 주제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(topic)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들로 분해하고 각 주제가 기사에 언급된 빈도수를 계산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634" indent="-285634">
              <a:buFont typeface="Wingdings" panose="05000000000000000000" pitchFamily="2" charset="2"/>
              <a:buChar char="§"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634" indent="-285634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하버드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IV-4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심리사전에 정의된 긍정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부정 단어목록 을 이용하여 기사에서 각 주제에 대해 사용된 단어들을 긍정단어와 부정단어로 분류하고 그 차이를 계산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634" indent="-285634">
              <a:buFont typeface="Wingdings" panose="05000000000000000000" pitchFamily="2" charset="2"/>
              <a:buChar char="§"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634" indent="-285634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과정을 통해 신문기사의 텍스트 자료는 최종적으로 어떤 주제에 대한 기사가 많았는지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주제에 대한 기사의 전반적인 분위기는 어떠했는지가 반영 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시계열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자료로 변환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634" indent="-285634">
              <a:buFont typeface="Wingdings" panose="05000000000000000000" pitchFamily="2" charset="2"/>
              <a:buChar char="§"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634" indent="-285634"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Thorsrud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(2016a)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시계열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자료로 표현된 텍스트 정보를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동적인자모형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(Dynamic Factor Model, DFM)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적용하여 일별 경기동행지수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(Newsy Coincident Index of Business Cycles, NCI)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추정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5709200" y="1593154"/>
            <a:ext cx="3639828" cy="368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0" rIns="91404" bIns="4570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2pPr marL="0" lvl="1" indent="1588" algn="ctr" defTabSz="1019190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SzPct val="80000"/>
              <a:tabLst>
                <a:tab pos="903059" algn="l"/>
              </a:tabLst>
              <a:defRPr sz="14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</a:lstStyle>
          <a:p>
            <a:pPr lvl="1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뉴스기사 경기지수 </a:t>
            </a: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728" y="3142479"/>
            <a:ext cx="182896" cy="15485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4" y="2710317"/>
            <a:ext cx="4700445" cy="2411004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4005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92190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46" tIns="46776" rIns="89946" bIns="46776" anchor="t">
            <a:noAutofit/>
          </a:bodyPr>
          <a:lstStyle/>
          <a:p>
            <a:pPr defTabSz="94336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4. 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Case Study –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부동산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지수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253" y="657908"/>
            <a:ext cx="9360980" cy="64846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46" tIns="46776" rIns="89946" bIns="46776" anchor="t">
            <a:spAutoFit/>
          </a:bodyPr>
          <a:lstStyle/>
          <a:p>
            <a:pPr defTabSz="94336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부동산 텍스트 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마이닝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(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뉴스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, SNS,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커뮤니티 등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)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축적하여 감성분석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(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긍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〮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부정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분석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)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을 하여 계량화를 통해 선행지수를 산출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61" y="1701939"/>
            <a:ext cx="8658049" cy="424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42228" y="5959999"/>
            <a:ext cx="705864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자료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빅데이터를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활용한 주택시장 선행지수 개발을 위한 연구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과제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, K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금융그룹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, S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텔레콤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Kplus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, 2016.12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27515" y="1352913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K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금융그룹 부동산 선행지수 개발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Pilot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3489" y="6575253"/>
            <a:ext cx="538418" cy="184200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algn="r">
              <a:defRPr lang="ko-KR" altLang="en-US"/>
            </a:pPr>
            <a:fld id="{AD22CD3B-FDDF-4998-970C-76E6E0BEC65F}" type="slidenum">
              <a:rPr lang="en-US" altLang="en-US">
                <a:solidFill>
                  <a:srgbClr val="000000">
                    <a:tint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 lang="ko-KR" altLang="en-US"/>
              </a:pPr>
              <a:t>5</a:t>
            </a:fld>
            <a:endParaRPr lang="en-US" altLang="en-US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336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193"/>
          <p:cNvSpPr txBox="1"/>
          <p:nvPr/>
        </p:nvSpPr>
        <p:spPr>
          <a:xfrm>
            <a:off x="238248" y="1349981"/>
            <a:ext cx="8423898" cy="651204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0" tIns="0" rIns="0" bIns="0" anchor="b">
            <a:noAutofit/>
          </a:bodyPr>
          <a:lstStyle/>
          <a:p>
            <a:pPr defTabSz="91385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Contents</a:t>
            </a:r>
          </a:p>
        </p:txBody>
      </p:sp>
      <p:sp>
        <p:nvSpPr>
          <p:cNvPr id="8195" name="TextBox 8194"/>
          <p:cNvSpPr txBox="1"/>
          <p:nvPr/>
        </p:nvSpPr>
        <p:spPr>
          <a:xfrm>
            <a:off x="416139" y="2287067"/>
            <a:ext cx="6111431" cy="328757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386" tIns="45690" rIns="91386" bIns="45690" anchor="t">
            <a:noAutofit/>
          </a:bodyPr>
          <a:lstStyle/>
          <a:p>
            <a:pPr marL="359784" indent="-359784"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ko-KR" altLang="en-US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뉴스 </a:t>
            </a:r>
            <a:r>
              <a:rPr lang="ko-KR" altLang="en-US" b="1" dirty="0" err="1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빅데이터</a:t>
            </a:r>
            <a:r>
              <a:rPr lang="ko-KR" altLang="en-US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ko-KR" altLang="en-US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사례 </a:t>
            </a:r>
            <a:endParaRPr lang="en-US" altLang="ko-KR" b="1" dirty="0" smtClean="0">
              <a:solidFill>
                <a:srgbClr val="FFFFFF">
                  <a:lumMod val="65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marL="359784" indent="-359784"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/>
              </a:rPr>
              <a:t>AI News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/>
              </a:rPr>
              <a:t>Assistant </a:t>
            </a:r>
          </a:p>
          <a:p>
            <a:pPr marL="359784" indent="-359784"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ko-KR" altLang="en-US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실습</a:t>
            </a:r>
            <a:endParaRPr lang="en-US" altLang="ko-KR" b="1" dirty="0" smtClean="0">
              <a:solidFill>
                <a:srgbClr val="FFFFFF">
                  <a:lumMod val="65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defRPr lang="ko-KR" altLang="en-US"/>
            </a:pPr>
            <a:r>
              <a:rPr lang="en-US" altLang="ko-KR" sz="1600" b="1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sz="1600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   - Sentiment </a:t>
            </a:r>
            <a:r>
              <a:rPr lang="ko-KR" altLang="en-US" sz="1600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시각화</a:t>
            </a:r>
            <a:endParaRPr lang="en-US" altLang="ko-KR" sz="1600" b="1" dirty="0" smtClean="0">
              <a:solidFill>
                <a:srgbClr val="FFFFFF">
                  <a:lumMod val="65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defTabSz="91385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defRPr lang="ko-KR" altLang="en-US"/>
            </a:pPr>
            <a:r>
              <a:rPr lang="en-US" altLang="ko-KR" sz="1600" b="1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sz="1600" b="1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  </a:t>
            </a:r>
            <a:endParaRPr lang="ko-KR" altLang="en-US" sz="1600" b="1" dirty="0">
              <a:solidFill>
                <a:srgbClr val="FFFFFF">
                  <a:lumMod val="65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426057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1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. 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AI News Assistant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개</a:t>
            </a:r>
            <a:r>
              <a:rPr lang="ko-KR" altLang="en-US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요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073493" y="6575253"/>
            <a:ext cx="538418" cy="1842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 sz="1200">
                <a:solidFill>
                  <a:srgbClr val="000000">
                    <a:tint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pPr algn="r"/>
              <a:t>7</a:t>
            </a:fld>
            <a:endParaRPr lang="en-US" altLang="en-US" sz="1200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09977" y="2206128"/>
            <a:ext cx="7418781" cy="3399735"/>
            <a:chOff x="1354031" y="2263689"/>
            <a:chExt cx="6986619" cy="3039600"/>
          </a:xfrm>
        </p:grpSpPr>
        <p:sp>
          <p:nvSpPr>
            <p:cNvPr id="6" name="Shape 443"/>
            <p:cNvSpPr txBox="1">
              <a:spLocks/>
            </p:cNvSpPr>
            <p:nvPr/>
          </p:nvSpPr>
          <p:spPr>
            <a:xfrm>
              <a:off x="1354031" y="2263689"/>
              <a:ext cx="2247900" cy="15156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560" indent="-34256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210" indent="-28546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1860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8597" indent="-22837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5339" indent="-228370" algn="l" defTabSz="913483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2082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8823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5568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307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600"/>
                </a:spcBef>
                <a:buFont typeface="Arial"/>
                <a:buNone/>
              </a:pPr>
              <a:r>
                <a:rPr lang="ko-KR" altLang="en-US" sz="1400" b="1" dirty="0" smtClean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텍스트 요약</a:t>
              </a:r>
              <a:endParaRPr 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0" indent="0">
                <a:spcBef>
                  <a:spcPts val="1000"/>
                </a:spcBef>
                <a:spcAft>
                  <a:spcPts val="1000"/>
                </a:spcAft>
                <a:buFont typeface="Arial"/>
                <a:buNone/>
              </a:pPr>
              <a:r>
                <a:rPr lang="en-US" sz="1400" dirty="0" smtClean="0">
                  <a:latin typeface="맑은 고딕" pitchFamily="50" charset="-127"/>
                  <a:ea typeface="맑은 고딕" pitchFamily="50" charset="-127"/>
                </a:rPr>
                <a:t>Node(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문장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간 </a:t>
              </a:r>
              <a:r>
                <a:rPr lang="ko-KR" altLang="en-US" sz="1400" dirty="0" err="1" smtClean="0">
                  <a:latin typeface="맑은 고딕" pitchFamily="50" charset="-127"/>
                  <a:ea typeface="맑은 고딕" pitchFamily="50" charset="-127"/>
                </a:rPr>
                <a:t>유사도를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TF-IDF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로 구해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PageRank 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알고리즘 적용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,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가중치가 높은 문장 파악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Shape 444"/>
            <p:cNvSpPr txBox="1">
              <a:spLocks/>
            </p:cNvSpPr>
            <p:nvPr/>
          </p:nvSpPr>
          <p:spPr>
            <a:xfrm>
              <a:off x="3717218" y="2263689"/>
              <a:ext cx="2247900" cy="15156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560" indent="-34256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210" indent="-28546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1860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8597" indent="-22837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5339" indent="-228370" algn="l" defTabSz="913483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2082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8823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5568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307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600"/>
                </a:spcBef>
                <a:buFont typeface="Arial"/>
                <a:buNone/>
              </a:pPr>
              <a:r>
                <a:rPr lang="ko-KR" altLang="en-US" sz="1400" b="1" dirty="0" smtClean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키워드 추출</a:t>
              </a:r>
            </a:p>
            <a:p>
              <a:pPr marL="0" indent="0">
                <a:spcBef>
                  <a:spcPts val="1000"/>
                </a:spcBef>
                <a:spcAft>
                  <a:spcPts val="1000"/>
                </a:spcAft>
                <a:buFont typeface="Arial"/>
                <a:buNone/>
              </a:pP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문장에서 명사를 추출해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Node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구성 후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,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PMI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지수를 산출해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PageRank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알고리즘 적용</a:t>
              </a:r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Shape 445"/>
            <p:cNvSpPr txBox="1">
              <a:spLocks/>
            </p:cNvSpPr>
            <p:nvPr/>
          </p:nvSpPr>
          <p:spPr>
            <a:xfrm>
              <a:off x="6092750" y="2263689"/>
              <a:ext cx="2247900" cy="15156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560" indent="-34256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210" indent="-28546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1860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8597" indent="-22837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5339" indent="-228370" algn="l" defTabSz="913483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2082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8823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5568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307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600"/>
                </a:spcBef>
                <a:buFont typeface="Arial"/>
                <a:buNone/>
              </a:pPr>
              <a:r>
                <a:rPr lang="ko-KR" altLang="en-US" sz="1400" b="1" dirty="0" smtClean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카테고리 분류</a:t>
              </a:r>
            </a:p>
            <a:p>
              <a:pPr marL="0" indent="0">
                <a:spcBef>
                  <a:spcPts val="1000"/>
                </a:spcBef>
                <a:buFont typeface="Arial"/>
                <a:buNone/>
              </a:pPr>
              <a:r>
                <a:rPr lang="ko-KR" altLang="en-US" sz="1400" dirty="0" err="1" smtClean="0">
                  <a:latin typeface="맑은 고딕" pitchFamily="50" charset="-127"/>
                  <a:ea typeface="맑은 고딕" pitchFamily="50" charset="-127"/>
                </a:rPr>
                <a:t>딥러닝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기반 엔진이 텍스트 내용 파악 후 카테고리를 자동으로 분류함</a:t>
              </a:r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Shape 447"/>
            <p:cNvSpPr txBox="1">
              <a:spLocks/>
            </p:cNvSpPr>
            <p:nvPr/>
          </p:nvSpPr>
          <p:spPr>
            <a:xfrm>
              <a:off x="1354031" y="3787689"/>
              <a:ext cx="2247900" cy="15156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560" indent="-34256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210" indent="-28546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1860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8597" indent="-22837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5339" indent="-228370" algn="l" defTabSz="913483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2082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8823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5568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307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600"/>
                </a:spcBef>
                <a:buFont typeface="Arial"/>
                <a:buNone/>
              </a:pPr>
              <a:r>
                <a:rPr lang="ko-KR" altLang="en-US" sz="1400" b="1" dirty="0" smtClean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감성 분석</a:t>
              </a:r>
            </a:p>
            <a:p>
              <a:pPr marL="0" indent="0">
                <a:spcBef>
                  <a:spcPts val="1000"/>
                </a:spcBef>
                <a:spcAft>
                  <a:spcPts val="1000"/>
                </a:spcAft>
                <a:buFont typeface="Arial"/>
                <a:buNone/>
              </a:pP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극성 탐지를 이용하여 텍스트의 </a:t>
              </a:r>
              <a:r>
                <a:rPr lang="ko-KR" altLang="en-US" sz="1400" dirty="0" err="1" smtClean="0">
                  <a:latin typeface="맑은 고딕" pitchFamily="50" charset="-127"/>
                  <a:ea typeface="맑은 고딕" pitchFamily="50" charset="-127"/>
                </a:rPr>
                <a:t>긍부정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판단</a:t>
              </a:r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Shape 448"/>
            <p:cNvSpPr txBox="1">
              <a:spLocks/>
            </p:cNvSpPr>
            <p:nvPr/>
          </p:nvSpPr>
          <p:spPr>
            <a:xfrm>
              <a:off x="3717218" y="3787689"/>
              <a:ext cx="2247900" cy="15156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560" indent="-34256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210" indent="-28546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1860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8597" indent="-22837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5339" indent="-228370" algn="l" defTabSz="913483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2082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8823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5568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307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600"/>
                </a:spcBef>
                <a:buFont typeface="Arial"/>
                <a:buNone/>
              </a:pPr>
              <a:r>
                <a:rPr lang="ko-KR" altLang="en-US" sz="1400" b="1" dirty="0" smtClean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뉴스 검색</a:t>
              </a:r>
            </a:p>
            <a:p>
              <a:pPr marL="0" indent="0">
                <a:spcBef>
                  <a:spcPts val="1000"/>
                </a:spcBef>
                <a:spcAft>
                  <a:spcPts val="1000"/>
                </a:spcAft>
                <a:buFont typeface="Arial"/>
                <a:buNone/>
              </a:pP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주요 언론사 및 포털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,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API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등에서 실시간으로 수집한 뉴스 데이터를 검색</a:t>
              </a:r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Shape 449"/>
            <p:cNvSpPr txBox="1">
              <a:spLocks/>
            </p:cNvSpPr>
            <p:nvPr/>
          </p:nvSpPr>
          <p:spPr>
            <a:xfrm>
              <a:off x="6092750" y="3787689"/>
              <a:ext cx="2247900" cy="15156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560" indent="-34256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210" indent="-28546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1860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8597" indent="-228370" algn="l" defTabSz="913483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5339" indent="-228370" algn="l" defTabSz="913483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2082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8823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5568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307" indent="-228370" algn="l" defTabSz="913483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600"/>
                </a:spcBef>
                <a:buFont typeface="Arial"/>
                <a:buNone/>
              </a:pPr>
              <a:r>
                <a:rPr lang="ko-KR" altLang="en-US" sz="1400" b="1" dirty="0" smtClean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유의어 추출</a:t>
              </a:r>
            </a:p>
            <a:p>
              <a:pPr marL="0" indent="0">
                <a:spcBef>
                  <a:spcPts val="1000"/>
                </a:spcBef>
                <a:buFont typeface="Arial"/>
                <a:buNone/>
              </a:pP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단어를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n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차원에 공간에 벡터화 하여 뉴스데이터로 학습시킨 엔진에서 유의어를 추출함</a:t>
              </a:r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1426058" y="3718695"/>
              <a:ext cx="6914592" cy="0"/>
            </a:xfrm>
            <a:prstGeom prst="line">
              <a:avLst/>
            </a:prstGeom>
            <a:ln w="31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3586868" y="2263689"/>
              <a:ext cx="0" cy="2751492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035786" y="2278155"/>
              <a:ext cx="0" cy="2751492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38257" y="657912"/>
            <a:ext cx="9360980" cy="3714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NLTK(Natural Langua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ge Tool Kit),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형태소분석기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, 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딥러닝</a:t>
            </a: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(Python)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98884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47003" y="1918020"/>
            <a:ext cx="2449449" cy="277127"/>
          </a:xfrm>
          <a:prstGeom prst="rect">
            <a:avLst/>
          </a:prstGeom>
          <a:noFill/>
        </p:spPr>
        <p:txBody>
          <a:bodyPr wrap="square" lIns="91477" tIns="45738" rIns="91477" bIns="45738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시스템 구성도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2194" y="212843"/>
            <a:ext cx="9051261" cy="65114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no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2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. 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시스템 구성</a:t>
            </a:r>
            <a:r>
              <a:rPr lang="en-US" altLang="ko-KR" sz="2000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endParaRPr lang="ko-KR" altLang="ko-KR" sz="2000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257" y="657912"/>
            <a:ext cx="9360980" cy="64843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0" tIns="46760" rIns="89910" bIns="46760" anchor="t">
            <a:spAutoFit/>
          </a:bodyPr>
          <a:lstStyle/>
          <a:p>
            <a:pPr defTabSz="94298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News, Twitter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등을 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크롤링</a:t>
            </a: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서버로 실시간 입수 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-&gt;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요약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/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감성분석 엔진</a:t>
            </a: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-&gt;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b="1" dirty="0" err="1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NoSQL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서버저장</a:t>
            </a: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-&gt; API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제공</a:t>
            </a:r>
            <a:endParaRPr lang="ko-KR" altLang="ko-KR" b="1" dirty="0">
              <a:solidFill>
                <a:srgbClr val="000000">
                  <a:alpha val="100000"/>
                </a:srgbClr>
              </a:solidFill>
              <a:latin typeface="맑은 고딕" pitchFamily="50" charset="-127"/>
              <a:ea typeface="맑은 고딕" pitchFamily="50" charset="-127"/>
              <a:sym typeface="Wingding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073493" y="6575253"/>
            <a:ext cx="538418" cy="1842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 algn="r"/>
            <a:fld id="{AD22CD3B-FDDF-4998-970C-76E6E0BEC65F}" type="slidenum">
              <a:rPr lang="en-US" altLang="en-US" sz="1200">
                <a:solidFill>
                  <a:srgbClr val="000000">
                    <a:tint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pPr algn="r"/>
              <a:t>8</a:t>
            </a:fld>
            <a:endParaRPr lang="en-US" altLang="en-US" sz="1200" dirty="0">
              <a:solidFill>
                <a:srgbClr val="000000">
                  <a:tint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Shape 693">
            <a:extLst>
              <a:ext uri="{FF2B5EF4-FFF2-40B4-BE49-F238E27FC236}">
                <a16:creationId xmlns="" xmlns:a16="http://schemas.microsoft.com/office/drawing/2014/main" id="{2E1A59B6-F8A4-1A47-8ED1-E93968A1F7BD}"/>
              </a:ext>
            </a:extLst>
          </p:cNvPr>
          <p:cNvGrpSpPr/>
          <p:nvPr/>
        </p:nvGrpSpPr>
        <p:grpSpPr>
          <a:xfrm>
            <a:off x="8489509" y="4123023"/>
            <a:ext cx="441032" cy="417765"/>
            <a:chOff x="2583100" y="2973775"/>
            <a:chExt cx="461550" cy="437200"/>
          </a:xfrm>
        </p:grpSpPr>
        <p:sp>
          <p:nvSpPr>
            <p:cNvPr id="32" name="Shape 694">
              <a:extLst>
                <a:ext uri="{FF2B5EF4-FFF2-40B4-BE49-F238E27FC236}">
                  <a16:creationId xmlns="" xmlns:a16="http://schemas.microsoft.com/office/drawing/2014/main" id="{326B2572-1BEC-604C-839B-29006BD0A845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Shape 695">
              <a:extLst>
                <a:ext uri="{FF2B5EF4-FFF2-40B4-BE49-F238E27FC236}">
                  <a16:creationId xmlns="" xmlns:a16="http://schemas.microsoft.com/office/drawing/2014/main" id="{5625C7AD-1382-B84F-BE6C-0CFDCC50190F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350CEA9-8C81-F141-A166-F5F5E3926759}"/>
              </a:ext>
            </a:extLst>
          </p:cNvPr>
          <p:cNvSpPr txBox="1"/>
          <p:nvPr/>
        </p:nvSpPr>
        <p:spPr>
          <a:xfrm>
            <a:off x="862302" y="3933921"/>
            <a:ext cx="171195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100" dirty="0" smtClean="0">
                <a:latin typeface="맑은 고딕" pitchFamily="50" charset="-127"/>
                <a:ea typeface="맑은 고딕" pitchFamily="50" charset="-127"/>
              </a:rPr>
              <a:t>News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데이터 수집</a:t>
            </a:r>
            <a:endParaRPr lang="en-US" sz="11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100" dirty="0">
                <a:latin typeface="맑은 고딕" pitchFamily="50" charset="-127"/>
                <a:ea typeface="맑은 고딕" pitchFamily="50" charset="-127"/>
              </a:rPr>
              <a:t>Twitter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수집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Quote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데이터 수집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Chart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데이터 수집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818BA7F-81EC-2A41-A564-D33EF743AAEB}"/>
              </a:ext>
            </a:extLst>
          </p:cNvPr>
          <p:cNvSpPr txBox="1"/>
          <p:nvPr/>
        </p:nvSpPr>
        <p:spPr>
          <a:xfrm>
            <a:off x="4509992" y="3806963"/>
            <a:ext cx="123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sz="1200" dirty="0">
                <a:latin typeface="맑은 고딕" pitchFamily="50" charset="-127"/>
                <a:ea typeface="맑은 고딕" pitchFamily="50" charset="-127"/>
              </a:rPr>
              <a:t>Maria DB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1E2CE63-FB1E-7845-8856-5BB69AC9D2A5}"/>
              </a:ext>
            </a:extLst>
          </p:cNvPr>
          <p:cNvSpPr txBox="1"/>
          <p:nvPr/>
        </p:nvSpPr>
        <p:spPr>
          <a:xfrm>
            <a:off x="900706" y="5171040"/>
            <a:ext cx="1868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100" dirty="0">
                <a:latin typeface="맑은 고딕" pitchFamily="50" charset="-127"/>
                <a:ea typeface="맑은 고딕" pitchFamily="50" charset="-127"/>
              </a:rPr>
              <a:t>Word cloud generator</a:t>
            </a:r>
          </a:p>
        </p:txBody>
      </p:sp>
      <p:pic>
        <p:nvPicPr>
          <p:cNvPr id="15" name="Picture 93">
            <a:extLst>
              <a:ext uri="{FF2B5EF4-FFF2-40B4-BE49-F238E27FC236}">
                <a16:creationId xmlns="" xmlns:a16="http://schemas.microsoft.com/office/drawing/2014/main" id="{A854FEC2-EAF1-BE4E-984A-84803C38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119" y="4071964"/>
            <a:ext cx="561406" cy="561406"/>
          </a:xfrm>
          <a:prstGeom prst="rect">
            <a:avLst/>
          </a:prstGeom>
        </p:spPr>
      </p:pic>
      <p:pic>
        <p:nvPicPr>
          <p:cNvPr id="16" name="Picture 94">
            <a:extLst>
              <a:ext uri="{FF2B5EF4-FFF2-40B4-BE49-F238E27FC236}">
                <a16:creationId xmlns="" xmlns:a16="http://schemas.microsoft.com/office/drawing/2014/main" id="{DBA7EF30-C4DA-B849-B7AA-BC7763834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47" y="3982890"/>
            <a:ext cx="689695" cy="689695"/>
          </a:xfrm>
          <a:prstGeom prst="rect">
            <a:avLst/>
          </a:prstGeom>
        </p:spPr>
      </p:pic>
      <p:pic>
        <p:nvPicPr>
          <p:cNvPr id="17" name="Picture 96">
            <a:extLst>
              <a:ext uri="{FF2B5EF4-FFF2-40B4-BE49-F238E27FC236}">
                <a16:creationId xmlns="" xmlns:a16="http://schemas.microsoft.com/office/drawing/2014/main" id="{0C7B46AC-6CEA-0A4E-8216-AD1628DBB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741" y="2882508"/>
            <a:ext cx="689695" cy="689695"/>
          </a:xfrm>
          <a:prstGeom prst="rect">
            <a:avLst/>
          </a:prstGeom>
        </p:spPr>
      </p:pic>
      <p:pic>
        <p:nvPicPr>
          <p:cNvPr id="18" name="Picture 97">
            <a:extLst>
              <a:ext uri="{FF2B5EF4-FFF2-40B4-BE49-F238E27FC236}">
                <a16:creationId xmlns="" xmlns:a16="http://schemas.microsoft.com/office/drawing/2014/main" id="{E7FC219B-49D6-B048-8A82-6C2C5601C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66" y="3943675"/>
            <a:ext cx="689695" cy="689695"/>
          </a:xfrm>
          <a:prstGeom prst="rect">
            <a:avLst/>
          </a:prstGeom>
        </p:spPr>
      </p:pic>
      <p:pic>
        <p:nvPicPr>
          <p:cNvPr id="19" name="Picture 102">
            <a:extLst>
              <a:ext uri="{FF2B5EF4-FFF2-40B4-BE49-F238E27FC236}">
                <a16:creationId xmlns="" xmlns:a16="http://schemas.microsoft.com/office/drawing/2014/main" id="{C736531B-0D23-3147-956D-7C84E7E09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741" y="4973729"/>
            <a:ext cx="689695" cy="6896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F6288E6-4DCD-D34C-B503-985840A8CC82}"/>
              </a:ext>
            </a:extLst>
          </p:cNvPr>
          <p:cNvSpPr txBox="1"/>
          <p:nvPr/>
        </p:nvSpPr>
        <p:spPr>
          <a:xfrm>
            <a:off x="849842" y="2917931"/>
            <a:ext cx="15083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뉴스 분석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요약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뉴스 감성 분석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100" dirty="0">
                <a:latin typeface="맑은 고딕" pitchFamily="50" charset="-127"/>
                <a:ea typeface="맑은 고딕" pitchFamily="50" charset="-127"/>
              </a:rPr>
              <a:t>Twitter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감성 분석</a:t>
            </a:r>
            <a:endParaRPr 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39246D1-0775-B549-AF9A-EC3F4673AC6A}"/>
              </a:ext>
            </a:extLst>
          </p:cNvPr>
          <p:cNvSpPr txBox="1"/>
          <p:nvPr/>
        </p:nvSpPr>
        <p:spPr>
          <a:xfrm>
            <a:off x="6684028" y="3762246"/>
            <a:ext cx="723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맑은 고딕" pitchFamily="50" charset="-127"/>
                <a:ea typeface="맑은 고딕" pitchFamily="50" charset="-127"/>
              </a:rPr>
              <a:t>&lt;API&gt;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47F1337-91CE-094A-8D26-B61674017A73}"/>
              </a:ext>
            </a:extLst>
          </p:cNvPr>
          <p:cNvSpPr txBox="1"/>
          <p:nvPr/>
        </p:nvSpPr>
        <p:spPr>
          <a:xfrm>
            <a:off x="3947003" y="4016162"/>
            <a:ext cx="685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A021E4-43DC-A445-AD5D-09FB0C199216}"/>
              </a:ext>
            </a:extLst>
          </p:cNvPr>
          <p:cNvSpPr txBox="1"/>
          <p:nvPr/>
        </p:nvSpPr>
        <p:spPr>
          <a:xfrm>
            <a:off x="3856047" y="2905485"/>
            <a:ext cx="798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업데이트</a:t>
            </a:r>
            <a:endParaRPr 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4261514-246E-704A-AA8C-CFF810D9E44C}"/>
              </a:ext>
            </a:extLst>
          </p:cNvPr>
          <p:cNvSpPr txBox="1"/>
          <p:nvPr/>
        </p:nvSpPr>
        <p:spPr>
          <a:xfrm>
            <a:off x="3738440" y="5028963"/>
            <a:ext cx="128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DATA/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업데이트</a:t>
            </a:r>
            <a:endParaRPr 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Straight Arrow Connector 128">
            <a:extLst>
              <a:ext uri="{FF2B5EF4-FFF2-40B4-BE49-F238E27FC236}">
                <a16:creationId xmlns="" xmlns:a16="http://schemas.microsoft.com/office/drawing/2014/main" id="{506C5F88-8BB6-2F46-8EA4-BD4EEDC10C2D}"/>
              </a:ext>
            </a:extLst>
          </p:cNvPr>
          <p:cNvCxnSpPr>
            <a:cxnSpLocks/>
          </p:cNvCxnSpPr>
          <p:nvPr/>
        </p:nvCxnSpPr>
        <p:spPr>
          <a:xfrm>
            <a:off x="3573966" y="4306536"/>
            <a:ext cx="1136924" cy="0"/>
          </a:xfrm>
          <a:prstGeom prst="straightConnector1">
            <a:avLst/>
          </a:prstGeom>
          <a:ln w="19050">
            <a:solidFill>
              <a:srgbClr val="405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D34C487-225D-D348-AB30-A891E2F71D9A}"/>
              </a:ext>
            </a:extLst>
          </p:cNvPr>
          <p:cNvSpPr txBox="1"/>
          <p:nvPr/>
        </p:nvSpPr>
        <p:spPr>
          <a:xfrm>
            <a:off x="8268623" y="3816717"/>
            <a:ext cx="812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Straight Arrow Connector 134">
            <a:extLst>
              <a:ext uri="{FF2B5EF4-FFF2-40B4-BE49-F238E27FC236}">
                <a16:creationId xmlns="" xmlns:a16="http://schemas.microsoft.com/office/drawing/2014/main" id="{77066A9A-261D-924B-A18F-8CD3E2B5497E}"/>
              </a:ext>
            </a:extLst>
          </p:cNvPr>
          <p:cNvCxnSpPr>
            <a:cxnSpLocks/>
          </p:cNvCxnSpPr>
          <p:nvPr/>
        </p:nvCxnSpPr>
        <p:spPr>
          <a:xfrm>
            <a:off x="7481774" y="4313706"/>
            <a:ext cx="867149" cy="0"/>
          </a:xfrm>
          <a:prstGeom prst="straightConnector1">
            <a:avLst/>
          </a:prstGeom>
          <a:ln w="19050">
            <a:solidFill>
              <a:srgbClr val="405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148">
            <a:extLst>
              <a:ext uri="{FF2B5EF4-FFF2-40B4-BE49-F238E27FC236}">
                <a16:creationId xmlns="" xmlns:a16="http://schemas.microsoft.com/office/drawing/2014/main" id="{7141DDEF-CEF9-504C-9264-2C3F4AD02423}"/>
              </a:ext>
            </a:extLst>
          </p:cNvPr>
          <p:cNvCxnSpPr>
            <a:cxnSpLocks/>
            <a:stCxn id="19" idx="3"/>
            <a:endCxn id="15" idx="2"/>
          </p:cNvCxnSpPr>
          <p:nvPr/>
        </p:nvCxnSpPr>
        <p:spPr>
          <a:xfrm flipV="1">
            <a:off x="3320436" y="4633370"/>
            <a:ext cx="1786386" cy="685207"/>
          </a:xfrm>
          <a:prstGeom prst="bentConnector2">
            <a:avLst/>
          </a:prstGeom>
          <a:ln w="19050">
            <a:solidFill>
              <a:srgbClr val="40547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156">
            <a:extLst>
              <a:ext uri="{FF2B5EF4-FFF2-40B4-BE49-F238E27FC236}">
                <a16:creationId xmlns="" xmlns:a16="http://schemas.microsoft.com/office/drawing/2014/main" id="{C60DB237-F557-5444-8FD8-56CD2E20947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294698" y="3224732"/>
            <a:ext cx="1834137" cy="582231"/>
          </a:xfrm>
          <a:prstGeom prst="bentConnector2">
            <a:avLst/>
          </a:prstGeom>
          <a:ln w="19050">
            <a:solidFill>
              <a:srgbClr val="40547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64">
            <a:extLst>
              <a:ext uri="{FF2B5EF4-FFF2-40B4-BE49-F238E27FC236}">
                <a16:creationId xmlns="" xmlns:a16="http://schemas.microsoft.com/office/drawing/2014/main" id="{DB8EC8CD-A25A-6848-BFCD-B5C7DFAB684F}"/>
              </a:ext>
            </a:extLst>
          </p:cNvPr>
          <p:cNvCxnSpPr/>
          <p:nvPr/>
        </p:nvCxnSpPr>
        <p:spPr>
          <a:xfrm>
            <a:off x="5480310" y="4306536"/>
            <a:ext cx="1112363" cy="0"/>
          </a:xfrm>
          <a:prstGeom prst="straightConnector1">
            <a:avLst/>
          </a:prstGeom>
          <a:ln w="19050">
            <a:solidFill>
              <a:srgbClr val="405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30BDC30-A28A-5740-AA72-F0E16F8CC3E4}"/>
              </a:ext>
            </a:extLst>
          </p:cNvPr>
          <p:cNvSpPr txBox="1"/>
          <p:nvPr/>
        </p:nvSpPr>
        <p:spPr>
          <a:xfrm>
            <a:off x="2513802" y="2568936"/>
            <a:ext cx="910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&lt;Server&gt;</a:t>
            </a:r>
            <a:endParaRPr 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63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E3DED9"/>
      </a:accent1>
      <a:accent2>
        <a:srgbClr val="C5C8BC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B6A99C"/>
      </a:hlink>
      <a:folHlink>
        <a:srgbClr val="8C866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E3DED9"/>
      </a:accent1>
      <a:accent2>
        <a:srgbClr val="C5C8BC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B6A99C"/>
      </a:hlink>
      <a:folHlink>
        <a:srgbClr val="8C866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4891052</TotalTime>
  <Words>1294</Words>
  <Application>Microsoft Office PowerPoint</Application>
  <PresentationFormat>사용자 지정</PresentationFormat>
  <Paragraphs>223</Paragraphs>
  <Slides>20</Slides>
  <Notes>18</Notes>
  <HiddenSlides>0</HiddenSlides>
  <MMClips>0</MMClips>
  <ScaleCrop>false</ScaleCrop>
  <HeadingPairs>
    <vt:vector size="6" baseType="variant"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/>
      <vt:lpstr>1_Office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Moonki</dc:creator>
  <cp:lastModifiedBy>OWNER</cp:lastModifiedBy>
  <cp:revision>773</cp:revision>
  <dcterms:created xsi:type="dcterms:W3CDTF">2009-11-12T16:09:33Z</dcterms:created>
  <dcterms:modified xsi:type="dcterms:W3CDTF">2018-09-06T01:16:00Z</dcterms:modified>
</cp:coreProperties>
</file>